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347d2e328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 name="Google Shape;53;g347d2e328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e9c50f198a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e9c50f198a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ec7bc30622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ec7bc30622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eae86c7d49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eae86c7d49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e9c50f198a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e9c50f198a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e9c50f198a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e9c50f198a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e9c50f198a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e9c50f198a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e9c50f198a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e9c50f198a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eae86c7d49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eae86c7d49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ae86c7d49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eae86c7d49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10b6d90b0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10b6d90b0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e9c50f198a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e9c50f198a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eaf1359da9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eaf1359da9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eaf1359da9_1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eaf1359da9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eaf1359da9_1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eaf1359da9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e9c50f198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e9c50f198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626024903b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626024903b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e9c50f198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e9c50f198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eae86c7d49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eae86c7d49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eaf1359da9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eaf1359da9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eb3520e42d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eb3520e42d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eb3520e42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eb3520e42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1807dc681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1807dc68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eb3520e42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eb3520e42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3d81a824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3d81a824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47be1557b8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47be1557b8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eae86c7d4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eae86c7d4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eaf1359da9_1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eaf1359da9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Because we began to receive a lot of requests from franchisees about wanting to create their own social media accounts and engage with their customers, </a:t>
            </a:r>
            <a:br>
              <a:rPr lang="en"/>
            </a:b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01750d8e0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01750d8e0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01750d8e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101750d8e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01750d8e0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101750d8e0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acc54b99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2acc54b99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04b04930d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104b04930d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e9c50f198a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e9c50f198a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b79445d6b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b79445d6b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62270f936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62270f936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62270f936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62270f936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a00e82def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a00e82def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e1a03dec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e1a03dec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e1a03deca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e1a03deca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e1a03deca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e1a03deca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e9c50f198a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e9c50f198a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e9c50f198a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e9c50f198a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eae86c7d49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eae86c7d49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1807dc681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1807dc681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eaf1359da9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eaf1359da9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eae86c7d49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eae86c7d49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ec3fed18a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ec3fed18a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Because we began to receive a lot of requests from franchisees about wanting to create their own social media accounts and engage with their customers, </a:t>
            </a:r>
            <a:br>
              <a:rPr lang="en"/>
            </a:br>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133bd11d16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133bd11d16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133bd11d16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133bd11d16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133bd11d16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133bd11d16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133bd11d16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133bd11d16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133f42abfe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133f42abfe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133bd11d16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133bd11d16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133bd11d16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133bd11d16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e9c50f198a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e9c50f198a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133bd11d16a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133bd11d16a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133bd11d16a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133bd11d16a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e9c50f198a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e9c50f198a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e9c50f198a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e9c50f198a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eb3520e42d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eb3520e42d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e9c50f198a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e9c50f198a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e9c50f198a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e9c50f198a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ae5ef2159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2ae5ef215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eed64146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eed64146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e9c50f198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e9c50f198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ec7bc30622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ec7bc30622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e9c50f198a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e9c50f198a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626024903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2626024903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ec7cab7c4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ec7cab7c4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ec7cab7c4b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ec7cab7c4b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e9c50f198a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e9c50f198a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dc759469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2dc759469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ec7bc3062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ec7bc3062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ec57ceff5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ec57ceff5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8" name="Google Shape;48;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Clr>
                <a:srgbClr val="666666"/>
              </a:buClr>
              <a:buSzPts val="2800"/>
              <a:buFont typeface="Open Sans"/>
              <a:buNone/>
              <a:defRPr b="1">
                <a:solidFill>
                  <a:srgbClr val="666666"/>
                </a:solidFill>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209900"/>
            <a:ext cx="8520600" cy="3642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Clr>
                <a:srgbClr val="000000"/>
              </a:buClr>
              <a:buSzPts val="1800"/>
              <a:buFont typeface="Open Sans"/>
              <a:buChar char="●"/>
              <a:defRPr>
                <a:solidFill>
                  <a:srgbClr val="000000"/>
                </a:solidFill>
                <a:latin typeface="Open Sans"/>
                <a:ea typeface="Open Sans"/>
                <a:cs typeface="Open Sans"/>
                <a:sym typeface="Open Sans"/>
              </a:defRPr>
            </a:lvl1pPr>
            <a:lvl2pPr indent="-317500" lvl="1" marL="914400">
              <a:spcBef>
                <a:spcPts val="1600"/>
              </a:spcBef>
              <a:spcAft>
                <a:spcPts val="0"/>
              </a:spcAft>
              <a:buClr>
                <a:srgbClr val="000000"/>
              </a:buClr>
              <a:buSzPts val="1400"/>
              <a:buFont typeface="Open Sans"/>
              <a:buChar char="○"/>
              <a:defRPr>
                <a:solidFill>
                  <a:srgbClr val="000000"/>
                </a:solidFill>
                <a:latin typeface="Open Sans"/>
                <a:ea typeface="Open Sans"/>
                <a:cs typeface="Open Sans"/>
                <a:sym typeface="Open Sans"/>
              </a:defRPr>
            </a:lvl2pPr>
            <a:lvl3pPr indent="-317500" lvl="2" marL="1371600">
              <a:spcBef>
                <a:spcPts val="1600"/>
              </a:spcBef>
              <a:spcAft>
                <a:spcPts val="0"/>
              </a:spcAft>
              <a:buClr>
                <a:srgbClr val="000000"/>
              </a:buClr>
              <a:buSzPts val="1400"/>
              <a:buFont typeface="Open Sans"/>
              <a:buChar char="■"/>
              <a:defRPr>
                <a:solidFill>
                  <a:srgbClr val="000000"/>
                </a:solidFill>
                <a:latin typeface="Open Sans"/>
                <a:ea typeface="Open Sans"/>
                <a:cs typeface="Open Sans"/>
                <a:sym typeface="Open Sans"/>
              </a:defRPr>
            </a:lvl3pPr>
            <a:lvl4pPr indent="-317500" lvl="3" marL="1828800">
              <a:spcBef>
                <a:spcPts val="1600"/>
              </a:spcBef>
              <a:spcAft>
                <a:spcPts val="0"/>
              </a:spcAft>
              <a:buClr>
                <a:srgbClr val="000000"/>
              </a:buClr>
              <a:buSzPts val="1400"/>
              <a:buFont typeface="Open Sans"/>
              <a:buChar char="●"/>
              <a:defRPr>
                <a:solidFill>
                  <a:srgbClr val="000000"/>
                </a:solidFill>
                <a:latin typeface="Open Sans"/>
                <a:ea typeface="Open Sans"/>
                <a:cs typeface="Open Sans"/>
                <a:sym typeface="Open Sans"/>
              </a:defRPr>
            </a:lvl4pPr>
            <a:lvl5pPr indent="-317500" lvl="4" marL="2286000">
              <a:spcBef>
                <a:spcPts val="1600"/>
              </a:spcBef>
              <a:spcAft>
                <a:spcPts val="0"/>
              </a:spcAft>
              <a:buClr>
                <a:srgbClr val="000000"/>
              </a:buClr>
              <a:buSzPts val="1400"/>
              <a:buFont typeface="Open Sans"/>
              <a:buChar char="○"/>
              <a:defRPr>
                <a:solidFill>
                  <a:srgbClr val="000000"/>
                </a:solidFill>
                <a:latin typeface="Open Sans"/>
                <a:ea typeface="Open Sans"/>
                <a:cs typeface="Open Sans"/>
                <a:sym typeface="Open Sans"/>
              </a:defRPr>
            </a:lvl5pPr>
            <a:lvl6pPr indent="-317500" lvl="5" marL="2743200">
              <a:spcBef>
                <a:spcPts val="1600"/>
              </a:spcBef>
              <a:spcAft>
                <a:spcPts val="0"/>
              </a:spcAft>
              <a:buClr>
                <a:srgbClr val="000000"/>
              </a:buClr>
              <a:buSzPts val="1400"/>
              <a:buFont typeface="Open Sans"/>
              <a:buChar char="■"/>
              <a:defRPr>
                <a:solidFill>
                  <a:srgbClr val="000000"/>
                </a:solidFill>
                <a:latin typeface="Open Sans"/>
                <a:ea typeface="Open Sans"/>
                <a:cs typeface="Open Sans"/>
                <a:sym typeface="Open Sans"/>
              </a:defRPr>
            </a:lvl6pPr>
            <a:lvl7pPr indent="-317500" lvl="6" marL="3200400">
              <a:spcBef>
                <a:spcPts val="1600"/>
              </a:spcBef>
              <a:spcAft>
                <a:spcPts val="0"/>
              </a:spcAft>
              <a:buClr>
                <a:srgbClr val="000000"/>
              </a:buClr>
              <a:buSzPts val="1400"/>
              <a:buFont typeface="Open Sans"/>
              <a:buChar char="●"/>
              <a:defRPr>
                <a:solidFill>
                  <a:srgbClr val="000000"/>
                </a:solidFill>
                <a:latin typeface="Open Sans"/>
                <a:ea typeface="Open Sans"/>
                <a:cs typeface="Open Sans"/>
                <a:sym typeface="Open Sans"/>
              </a:defRPr>
            </a:lvl7pPr>
            <a:lvl8pPr indent="-317500" lvl="7" marL="3657600">
              <a:spcBef>
                <a:spcPts val="1600"/>
              </a:spcBef>
              <a:spcAft>
                <a:spcPts val="0"/>
              </a:spcAft>
              <a:buClr>
                <a:srgbClr val="000000"/>
              </a:buClr>
              <a:buSzPts val="1400"/>
              <a:buFont typeface="Open Sans"/>
              <a:buChar char="○"/>
              <a:defRPr>
                <a:solidFill>
                  <a:srgbClr val="000000"/>
                </a:solidFill>
                <a:latin typeface="Open Sans"/>
                <a:ea typeface="Open Sans"/>
                <a:cs typeface="Open Sans"/>
                <a:sym typeface="Open Sans"/>
              </a:defRPr>
            </a:lvl8pPr>
            <a:lvl9pPr indent="-317500" lvl="8" marL="4114800">
              <a:spcBef>
                <a:spcPts val="1600"/>
              </a:spcBef>
              <a:spcAft>
                <a:spcPts val="1600"/>
              </a:spcAft>
              <a:buClr>
                <a:srgbClr val="000000"/>
              </a:buClr>
              <a:buSzPts val="1400"/>
              <a:buFont typeface="Open Sans"/>
              <a:buChar char="■"/>
              <a:defRPr>
                <a:solidFill>
                  <a:srgbClr val="000000"/>
                </a:solidFill>
                <a:latin typeface="Open Sans"/>
                <a:ea typeface="Open Sans"/>
                <a:cs typeface="Open Sans"/>
                <a:sym typeface="Open Sans"/>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4"/>
          <p:cNvSpPr txBox="1"/>
          <p:nvPr>
            <p:ph idx="2" type="title"/>
          </p:nvPr>
        </p:nvSpPr>
        <p:spPr>
          <a:xfrm>
            <a:off x="334475" y="608722"/>
            <a:ext cx="8520600" cy="457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1800"/>
              <a:buFont typeface="Open Sans"/>
              <a:buNone/>
              <a:defRPr sz="1800">
                <a:solidFill>
                  <a:srgbClr val="000000"/>
                </a:solidFill>
                <a:latin typeface="Open Sans"/>
                <a:ea typeface="Open Sans"/>
                <a:cs typeface="Open Sans"/>
                <a:sym typeface="Ope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9" name="Google Shape;39;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1" name="Google Shape;4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4" name="Google Shape;4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hyperlink" Target="https://www.refreshrenovations.com/what-is-refresh/why-youll-be-happy-you-chose-u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hyperlink" Target="https://docs.google.com/presentation/d/1Px3RHp8Q5OukdwYwurijk2zqfBRnJgdZYYUJFeb945E/edit?usp=sharing" TargetMode="External"/><Relationship Id="rId5" Type="http://schemas.openxmlformats.org/officeDocument/2006/relationships/hyperlink" Target="https://drive.google.com/drive/folders/1Zx2NOLRMfyOA_Hr6sWGl4q9gINWsJyF3?usp=shari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0.jpg"/><Relationship Id="rId4" Type="http://schemas.openxmlformats.org/officeDocument/2006/relationships/hyperlink" Target="https://drive.google.com/drive/folders/186tvNw-RdTt9btI5CHrP_MdDFuH6vLie?usp=sharin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2.png"/><Relationship Id="rId4" Type="http://schemas.openxmlformats.org/officeDocument/2006/relationships/slide" Target="/ppt/slides/slide7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2.jpg"/><Relationship Id="rId4" Type="http://schemas.openxmlformats.org/officeDocument/2006/relationships/hyperlink" Target="https://drive.google.com/drive/folders/1MwX1wypmoFyZuYwQxXh2pbW4Z_nqfywN?usp=sharin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3.jpg"/><Relationship Id="rId4" Type="http://schemas.openxmlformats.org/officeDocument/2006/relationships/hyperlink" Target="https://drive.google.com/drive/folders/1ipWEtaOv2eDbCW-Dnw9du-YVWmqX2fpU?usp=sharin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4.jpg"/><Relationship Id="rId4" Type="http://schemas.openxmlformats.org/officeDocument/2006/relationships/hyperlink" Target="https://drive.google.com/drive/folders/1_adYZhotaJnDhStXuC73Zt469o5jw5cu?usp=sharin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6.jpg"/><Relationship Id="rId4" Type="http://schemas.openxmlformats.org/officeDocument/2006/relationships/hyperlink" Target="https://drive.google.com/drive/folders/1dIAUqYLeQQaSNqygruAlvV4lN8mDm83v?usp=shari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8.jpg"/><Relationship Id="rId4" Type="http://schemas.openxmlformats.org/officeDocument/2006/relationships/hyperlink" Target="https://drive.google.com/drive/folders/1Gzj53R17pCU2aj_Wx-XqWqbce5HxfQGH?usp=sharin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drive.google.com/drive/folders/1XheDJ_t67fKqkhaL1EJVQ2rJ1MOHRFl9?usp=share_link" TargetMode="Externa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9.jpg"/><Relationship Id="rId4" Type="http://schemas.openxmlformats.org/officeDocument/2006/relationships/hyperlink" Target="https://drive.google.com/drive/folders/1hGSNc3ePvwObDayxPDMAxfeU0IjGHktU?usp=sharin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7.jpg"/><Relationship Id="rId4" Type="http://schemas.openxmlformats.org/officeDocument/2006/relationships/image" Target="../media/image10.jpg"/><Relationship Id="rId5" Type="http://schemas.openxmlformats.org/officeDocument/2006/relationships/hyperlink" Target="https://drive.google.com/drive/folders/1psXcnpjlT2gEJR7uBoHGRbNVicOevbYP?usp=sharin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drive.google.com/drive/folders/1HI8-EO2umkTWzmGXxNYrSVxFm5fmZa17?usp=sharing" TargetMode="External"/><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2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drive.google.com/drive/folders/1Yx1t0XYuVWPvtz-81fUwXdLeuJteYRuV?usp=sharing" TargetMode="External"/><Relationship Id="rId4" Type="http://schemas.openxmlformats.org/officeDocument/2006/relationships/hyperlink" Target="https://drive.google.com/drive/folders/1Yx1t0XYuVWPvtz-81fUwXdLeuJteYRuV?usp=sharing" TargetMode="External"/><Relationship Id="rId5" Type="http://schemas.openxmlformats.org/officeDocument/2006/relationships/image" Target="../media/image22.png"/><Relationship Id="rId6"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24.png"/><Relationship Id="rId6" Type="http://schemas.openxmlformats.org/officeDocument/2006/relationships/hyperlink" Target="https://drive.google.com/drive/folders/1zIYI_P2CcX-MaLYFt35vjkQuf9wC-CgN?usp=sharin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3.png"/><Relationship Id="rId4" Type="http://schemas.openxmlformats.org/officeDocument/2006/relationships/image" Target="../media/image28.png"/><Relationship Id="rId5" Type="http://schemas.openxmlformats.org/officeDocument/2006/relationships/hyperlink" Target="https://drive.google.com/drive/folders/1QVIW0yM31sErSNZEzTxQuHNeXE2uG9vn?usp=share_link"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www.refreshrenovations.store/home/" TargetMode="External"/><Relationship Id="rId4" Type="http://schemas.openxmlformats.org/officeDocument/2006/relationships/hyperlink" Target="https://opm3.worldwide.com.au/refresh" TargetMode="External"/><Relationship Id="rId5" Type="http://schemas.openxmlformats.org/officeDocument/2006/relationships/hyperlink" Target="https://soarprint.printcost.com/" TargetMode="External"/><Relationship Id="rId6" Type="http://schemas.openxmlformats.org/officeDocument/2006/relationships/hyperlink" Target="https://drive.google.com/drive/folders/1NqWjz4a-Vl5JJ0OAn-MvGaGLizNmVzdw?usp=sharing" TargetMode="External"/><Relationship Id="rId7" Type="http://schemas.openxmlformats.org/officeDocument/2006/relationships/image" Target="../media/image21.png"/><Relationship Id="rId8"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6.png"/><Relationship Id="rId4" Type="http://schemas.openxmlformats.org/officeDocument/2006/relationships/hyperlink" Target="https://drive.google.com/drive/folders/1NcU1e3DZjCll9luhw-Qwgi91hQyrsq8t?usp=share_link" TargetMode="External"/><Relationship Id="rId5"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7.png"/><Relationship Id="rId4" Type="http://schemas.openxmlformats.org/officeDocument/2006/relationships/image" Target="../media/image31.png"/><Relationship Id="rId5" Type="http://schemas.openxmlformats.org/officeDocument/2006/relationships/image" Target="../media/image39.png"/><Relationship Id="rId6" Type="http://schemas.openxmlformats.org/officeDocument/2006/relationships/hyperlink" Target="https://drive.google.com/drive/folders/1Km4vQq1kgO9D3v5HPsIy06H6Y2HFCMpu?usp=share_link" TargetMode="External"/><Relationship Id="rId7" Type="http://schemas.openxmlformats.org/officeDocument/2006/relationships/hyperlink" Target="https://drive.google.com/drive/folders/1jlzGkwtzMffJcSeGCTZUnwyQwykCWrOc?usp=share_link" TargetMode="External"/><Relationship Id="rId8" Type="http://schemas.openxmlformats.org/officeDocument/2006/relationships/hyperlink" Target="https://drive.google.com/drive/folders/1rYYxaGRN7WXmOTXgqwGMmKck9P_vs-ZU?usp=share_link"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drive.google.com/drive/folders/1HzqM4enfQhdMLFVIa04v2gNo5kr-wPbQ?usp=share_link" TargetMode="Externa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drive.google.com/drive/folders/1HzqM4enfQhdMLFVIa04v2gNo5kr-wPbQ?usp=share_link" TargetMode="Externa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s://drive.google.com/drive/folders/1fTQam_MW874HPJq5RhiB2bdFGO4wc46R?usp=share_link" TargetMode="External"/><Relationship Id="rId4" Type="http://schemas.openxmlformats.org/officeDocument/2006/relationships/image" Target="../media/image35.png"/><Relationship Id="rId5" Type="http://schemas.openxmlformats.org/officeDocument/2006/relationships/image" Target="../media/image56.png"/><Relationship Id="rId6" Type="http://schemas.openxmlformats.org/officeDocument/2006/relationships/hyperlink" Target="https://engage.ubiquity.co.nz/surveys/nxtt94rv_jv4kgyc13d15dl2w4020pw0bcg0392fp_fzykmd5h60j6pt7ll0"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1.png"/><Relationship Id="rId4" Type="http://schemas.openxmlformats.org/officeDocument/2006/relationships/hyperlink" Target="https://drive.google.com/drive/folders/1yduoDTgNBazY7U0cBeVgXUHP8sNVqgkg?usp=share_link" TargetMode="External"/><Relationship Id="rId11" Type="http://schemas.openxmlformats.org/officeDocument/2006/relationships/hyperlink" Target="https://engage.ubiquity.co.nz/surveys/nxtt94rv_jv4kgyc13d15dl2w4020pw0bcg0392fp_fzykmd5h60j6pt7ll0" TargetMode="External"/><Relationship Id="rId10" Type="http://schemas.openxmlformats.org/officeDocument/2006/relationships/hyperlink" Target="https://engage.ubiquity.co.nz/surveys/nxtt94rv_jv4kgyc13d15dl2w4020pw0bcg0392fp_fzykmd5h60j6pt7ll0" TargetMode="External"/><Relationship Id="rId9" Type="http://schemas.openxmlformats.org/officeDocument/2006/relationships/hyperlink" Target="https://engage.ubiquity.co.nz/surveys/nxtt94rv_jv4kgyc13d15dl2w4020pw0bcg0392fp_fzykmd5h60j6pt7ll0" TargetMode="External"/><Relationship Id="rId5" Type="http://schemas.openxmlformats.org/officeDocument/2006/relationships/hyperlink" Target="https://engage.ubiquity.co.nz/surveys/nxtt94rv_jv4kgyc13d15dl2w4020pw0bcg0392fp_fzykmd5h60j6pt7ll0" TargetMode="External"/><Relationship Id="rId6" Type="http://schemas.openxmlformats.org/officeDocument/2006/relationships/hyperlink" Target="https://engage.ubiquity.co.nz/surveys/nxtt94rv_jv4kgyc13d15dl2w4020pw0bcg0392fp_fzykmd5h60j6pt7ll0" TargetMode="External"/><Relationship Id="rId7" Type="http://schemas.openxmlformats.org/officeDocument/2006/relationships/hyperlink" Target="https://engage.ubiquity.co.nz/surveys/nxtt94rv_jv4kgyc13d15dl2w4020pw0bcg0392fp_fzykmd5h60j6pt7ll0" TargetMode="External"/><Relationship Id="rId8" Type="http://schemas.openxmlformats.org/officeDocument/2006/relationships/hyperlink" Target="https://engage.ubiquity.co.nz/surveys/nxtt94rv_jv4kgyc13d15dl2w4020pw0bcg0392fp_fzykmd5h60j6pt7ll0"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9.png"/><Relationship Id="rId4" Type="http://schemas.openxmlformats.org/officeDocument/2006/relationships/slide" Target="/ppt/slides/slide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9.png"/><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3.jpg"/><Relationship Id="rId4" Type="http://schemas.openxmlformats.org/officeDocument/2006/relationships/image" Target="../media/image38.jpg"/><Relationship Id="rId9" Type="http://schemas.openxmlformats.org/officeDocument/2006/relationships/hyperlink" Target="https://www.refreshrenovations.co.nz/case-studies/paul-cree-sophisticated-townhouse-upgrade-in-eaglemont-melbourne" TargetMode="External"/><Relationship Id="rId5" Type="http://schemas.openxmlformats.org/officeDocument/2006/relationships/hyperlink" Target="https://www.refreshrenovations.co.nz/case-studies/a-delightful-restoration-of-hospital-hill-character-cottage" TargetMode="External"/><Relationship Id="rId6" Type="http://schemas.openxmlformats.org/officeDocument/2006/relationships/hyperlink" Target="https://www.refreshrenovations.co.nz/case-studies/dramatic-transformation-of-two-storey-home-in-torbay-auckland" TargetMode="External"/><Relationship Id="rId7" Type="http://schemas.openxmlformats.org/officeDocument/2006/relationships/hyperlink" Target="https://www.refreshrenovations.co.nz/case-studies/full-coastal-home-renovation-and-extension-in-plimmerton" TargetMode="External"/><Relationship Id="rId8" Type="http://schemas.openxmlformats.org/officeDocument/2006/relationships/hyperlink" Target="https://www.refreshrenovations.co.nz/case-studies/house-renovation-and-loft-conversion-in-south-london-england"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3.jpg"/><Relationship Id="rId4" Type="http://schemas.openxmlformats.org/officeDocument/2006/relationships/image" Target="../media/image38.jpg"/><Relationship Id="rId5" Type="http://schemas.openxmlformats.org/officeDocument/2006/relationships/image" Target="../media/image45.jpg"/><Relationship Id="rId6" Type="http://schemas.openxmlformats.org/officeDocument/2006/relationships/image" Target="../media/image46.jpg"/><Relationship Id="rId7" Type="http://schemas.openxmlformats.org/officeDocument/2006/relationships/hyperlink" Target="https://www.refreshrenovations.co.nz/case-studies/dramatic-transformation-of-two-storey-home-in-torbay-auckland"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2.jpg"/><Relationship Id="rId4" Type="http://schemas.openxmlformats.org/officeDocument/2006/relationships/hyperlink" Target="https://www.tiktok.com/@jodyynguyen/video/6846510530199440646?is_from_webapp=1&amp;sender_device=pc&amp;web_id=7108907454519412225" TargetMode="External"/><Relationship Id="rId5" Type="http://schemas.openxmlformats.org/officeDocument/2006/relationships/hyperlink" Target="https://www.tiktok.com/@jodyynguyen/video/6846510530199440646?is_from_webapp=1&amp;sender_device=pc&amp;web_id=7108907454519412225" TargetMode="External"/><Relationship Id="rId6" Type="http://schemas.openxmlformats.org/officeDocument/2006/relationships/image" Target="../media/image51.png"/><Relationship Id="rId7" Type="http://schemas.openxmlformats.org/officeDocument/2006/relationships/image" Target="../media/image5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3.jpg"/><Relationship Id="rId4" Type="http://schemas.openxmlformats.org/officeDocument/2006/relationships/image" Target="../media/image49.jpg"/><Relationship Id="rId5" Type="http://schemas.openxmlformats.org/officeDocument/2006/relationships/image" Target="../media/image50.jpg"/><Relationship Id="rId6" Type="http://schemas.openxmlformats.org/officeDocument/2006/relationships/image" Target="../media/image57.jpg"/><Relationship Id="rId7" Type="http://schemas.openxmlformats.org/officeDocument/2006/relationships/image" Target="../media/image48.jpg"/><Relationship Id="rId8" Type="http://schemas.openxmlformats.org/officeDocument/2006/relationships/image" Target="../media/image5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9.png"/><Relationship Id="rId4" Type="http://schemas.openxmlformats.org/officeDocument/2006/relationships/hyperlink" Target="https://drive.google.com/drive/folders/17BTGUxee2SFE0e1vU9w9jXE6iHccgICM?usp=sharing" TargetMode="External"/><Relationship Id="rId5" Type="http://schemas.openxmlformats.org/officeDocument/2006/relationships/hyperlink" Target="https://drive.google.com/drive/folders/1TOa-Wl-0TxppaJS8MhZUvJBDMkus3Bg5?usp=share_link" TargetMode="External"/><Relationship Id="rId6" Type="http://schemas.openxmlformats.org/officeDocument/2006/relationships/hyperlink" Target="https://engage.ubiquity.co.nz/surveys/8w4g86bp8k0nmhr413dq6287lx020pw0bcg0392fp_fzykmd5h60j45vj8f0" TargetMode="External"/><Relationship Id="rId7" Type="http://schemas.openxmlformats.org/officeDocument/2006/relationships/hyperlink" Target="https://engage.ubiquity.co.nz/surveys/3yhj_zmql9lntg4513dr7d7dms020pw0bcg0392fp_fzykmd5h60jm95pl80"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9.png"/><Relationship Id="rId4" Type="http://schemas.openxmlformats.org/officeDocument/2006/relationships/hyperlink" Target="https://drive.google.com/drive/folders/1b7hVyFIHHuBoMDQ3cSn2CqK1CK1qmI1D?usp=sharing" TargetMode="External"/><Relationship Id="rId10" Type="http://schemas.openxmlformats.org/officeDocument/2006/relationships/hyperlink" Target="https://drive.google.com/drive/folders/1CBeOsDpEhV77E9Ny_idn8LyLZb2LRd6M?usp=sharing" TargetMode="External"/><Relationship Id="rId9" Type="http://schemas.openxmlformats.org/officeDocument/2006/relationships/hyperlink" Target="https://drive.google.com/drive/folders/18oidRiOU5wqllyMZf_ftE6b8LutOnP95?usp=sharing" TargetMode="External"/><Relationship Id="rId5" Type="http://schemas.openxmlformats.org/officeDocument/2006/relationships/hyperlink" Target="https://drive.google.com/drive/folders/1wTyL1jAUubT0b58hvlSlmGkxQWL_IYrt?usp=sharing" TargetMode="External"/><Relationship Id="rId6" Type="http://schemas.openxmlformats.org/officeDocument/2006/relationships/hyperlink" Target="https://drive.google.com/drive/folders/15N-Djw3X84MYOvXHJ-lsrDsKddpWs5jn?usp=sharing" TargetMode="External"/><Relationship Id="rId7" Type="http://schemas.openxmlformats.org/officeDocument/2006/relationships/hyperlink" Target="https://drive.google.com/drive/folders/1DbUA5coPgc5oxUWlrLeU2_Rb1FatC8rE?usp=sharing" TargetMode="External"/><Relationship Id="rId8" Type="http://schemas.openxmlformats.org/officeDocument/2006/relationships/hyperlink" Target="https://drive.google.com/drive/folders/13CZqysIKs2IUEVaQDRjAkpoEtBlJsUT4?usp=sharing"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9.png"/><Relationship Id="rId4" Type="http://schemas.openxmlformats.org/officeDocument/2006/relationships/hyperlink" Target="mailto:design@traffic.net.nz"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9.png"/><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9.png"/><Relationship Id="rId4" Type="http://schemas.openxmlformats.org/officeDocument/2006/relationships/hyperlink" Target="https://engage.ubiquity.co.nz/surveys/8w4g86bp8k0nmhr413dq6287lx020pw0bcg0392fp_fzykmd5h60j45vj8f0" TargetMode="External"/><Relationship Id="rId5" Type="http://schemas.openxmlformats.org/officeDocument/2006/relationships/hyperlink" Target="https://docs.google.com/spreadsheets/d/1n0ekFMDa-ga7lGk-_C6a9GgZAtiFHI_hQvpLadmYcNU/edit#gid=0" TargetMode="External"/><Relationship Id="rId6" Type="http://schemas.openxmlformats.org/officeDocument/2006/relationships/hyperlink" Target="mailto:info@refresh.co.nz"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9.png"/><Relationship Id="rId4" Type="http://schemas.openxmlformats.org/officeDocument/2006/relationships/hyperlink" Target="https://engage.ubiquity.co.nz/surveys/8w4g86bp8k0nmhr413dq6287lx020pw0bcg0392fp_fzykmd5h60j45vj8f0" TargetMode="External"/><Relationship Id="rId5" Type="http://schemas.openxmlformats.org/officeDocument/2006/relationships/hyperlink" Target="https://docs.google.com/spreadsheets/d/1n0ekFMDa-ga7lGk-_C6a9GgZAtiFHI_hQvpLadmYcNU/edit"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hyperlink" Target="https://docs.google.com/presentation/d/1-doIwkQaCK-Hbddp25vftMHJnYCBh2uidMcv0WfHXMY/edit#slide=id.gfe0fcf9e56_0_6" TargetMode="External"/><Relationship Id="rId4" Type="http://schemas.openxmlformats.org/officeDocument/2006/relationships/hyperlink" Target="https://docs.google.com/presentation/d/1-doIwkQaCK-Hbddp25vftMHJnYCBh2uidMcv0WfHXMY/edit#slide=id.gfe0fcf9e56_0_6" TargetMode="External"/><Relationship Id="rId5" Type="http://schemas.openxmlformats.org/officeDocument/2006/relationships/hyperlink" Target="https://docs.google.com/presentation/d/1-doIwkQaCK-Hbddp25vftMHJnYCBh2uidMcv0WfHXMY/edit#slide=id.gfe0fcf9e56_0_6"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pic>
        <p:nvPicPr>
          <p:cNvPr id="55" name="Google Shape;55;p13"/>
          <p:cNvPicPr preferRelativeResize="0"/>
          <p:nvPr/>
        </p:nvPicPr>
        <p:blipFill>
          <a:blip r:embed="rId3">
            <a:alphaModFix amt="10000"/>
          </a:blip>
          <a:stretch>
            <a:fillRect/>
          </a:stretch>
        </p:blipFill>
        <p:spPr>
          <a:xfrm>
            <a:off x="-121626" y="1431425"/>
            <a:ext cx="3866849" cy="4033951"/>
          </a:xfrm>
          <a:prstGeom prst="rect">
            <a:avLst/>
          </a:prstGeom>
          <a:noFill/>
          <a:ln>
            <a:noFill/>
          </a:ln>
        </p:spPr>
      </p:pic>
      <p:pic>
        <p:nvPicPr>
          <p:cNvPr descr="Refresh-RENOVATIONS-Logo-1200.jpg" id="56" name="Google Shape;56;p13"/>
          <p:cNvPicPr preferRelativeResize="0"/>
          <p:nvPr/>
        </p:nvPicPr>
        <p:blipFill rotWithShape="1">
          <a:blip r:embed="rId4">
            <a:alphaModFix/>
          </a:blip>
          <a:srcRect b="0" l="4988" r="0" t="0"/>
          <a:stretch/>
        </p:blipFill>
        <p:spPr>
          <a:xfrm>
            <a:off x="2596525" y="581900"/>
            <a:ext cx="3891801" cy="1574550"/>
          </a:xfrm>
          <a:prstGeom prst="rect">
            <a:avLst/>
          </a:prstGeom>
          <a:noFill/>
          <a:ln>
            <a:noFill/>
          </a:ln>
        </p:spPr>
      </p:pic>
      <p:sp>
        <p:nvSpPr>
          <p:cNvPr id="57" name="Google Shape;57;p13"/>
          <p:cNvSpPr txBox="1"/>
          <p:nvPr/>
        </p:nvSpPr>
        <p:spPr>
          <a:xfrm>
            <a:off x="311700" y="2332125"/>
            <a:ext cx="8520600" cy="12480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4000">
                <a:solidFill>
                  <a:srgbClr val="666666"/>
                </a:solidFill>
                <a:latin typeface="Open Sans"/>
                <a:ea typeface="Open Sans"/>
                <a:cs typeface="Open Sans"/>
                <a:sym typeface="Open Sans"/>
              </a:rPr>
              <a:t>Brand and Marketing Guidelines</a:t>
            </a:r>
            <a:endParaRPr b="1" sz="4000">
              <a:solidFill>
                <a:srgbClr val="666666"/>
              </a:solidFill>
              <a:latin typeface="Open Sans"/>
              <a:ea typeface="Open Sans"/>
              <a:cs typeface="Open Sans"/>
              <a:sym typeface="Open Sans"/>
            </a:endParaRPr>
          </a:p>
        </p:txBody>
      </p:sp>
      <p:sp>
        <p:nvSpPr>
          <p:cNvPr id="58" name="Google Shape;58;p13"/>
          <p:cNvSpPr txBox="1"/>
          <p:nvPr>
            <p:ph idx="4294967295" type="body"/>
          </p:nvPr>
        </p:nvSpPr>
        <p:spPr>
          <a:xfrm>
            <a:off x="1779450" y="4481075"/>
            <a:ext cx="5585100" cy="371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800"/>
              <a:t>This document has been developed based on our current marketing policy and guidelines. If issues arise that haven’t been considered, we reserve the right to change these guidelines at our own discretion.</a:t>
            </a:r>
            <a:endParaRPr sz="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8BF"/>
        </a:solidFill>
      </p:bgPr>
    </p:bg>
    <p:spTree>
      <p:nvGrpSpPr>
        <p:cNvPr id="157" name="Shape 157"/>
        <p:cNvGrpSpPr/>
        <p:nvPr/>
      </p:nvGrpSpPr>
      <p:grpSpPr>
        <a:xfrm>
          <a:off x="0" y="0"/>
          <a:ext cx="0" cy="0"/>
          <a:chOff x="0" y="0"/>
          <a:chExt cx="0" cy="0"/>
        </a:xfrm>
      </p:grpSpPr>
      <p:sp>
        <p:nvSpPr>
          <p:cNvPr id="158" name="Google Shape;158;p22"/>
          <p:cNvSpPr txBox="1"/>
          <p:nvPr>
            <p:ph idx="4294967295" type="title"/>
          </p:nvPr>
        </p:nvSpPr>
        <p:spPr>
          <a:xfrm>
            <a:off x="311700" y="2172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Open Sans"/>
                <a:ea typeface="Open Sans"/>
                <a:cs typeface="Open Sans"/>
                <a:sym typeface="Open Sans"/>
              </a:rPr>
              <a:t>Approved Messaging and Communication</a:t>
            </a:r>
            <a:endParaRPr b="1">
              <a:solidFill>
                <a:schemeClr val="lt1"/>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3"/>
          <p:cNvPicPr preferRelativeResize="0"/>
          <p:nvPr/>
        </p:nvPicPr>
        <p:blipFill>
          <a:blip r:embed="rId3">
            <a:alphaModFix amt="10000"/>
          </a:blip>
          <a:stretch>
            <a:fillRect/>
          </a:stretch>
        </p:blipFill>
        <p:spPr>
          <a:xfrm>
            <a:off x="-121626" y="1431425"/>
            <a:ext cx="3866849" cy="4033951"/>
          </a:xfrm>
          <a:prstGeom prst="rect">
            <a:avLst/>
          </a:prstGeom>
          <a:noFill/>
          <a:ln>
            <a:noFill/>
          </a:ln>
        </p:spPr>
      </p:pic>
      <p:sp>
        <p:nvSpPr>
          <p:cNvPr id="164" name="Google Shape;164;p23"/>
          <p:cNvSpPr txBox="1"/>
          <p:nvPr>
            <p:ph type="title"/>
          </p:nvPr>
        </p:nvSpPr>
        <p:spPr>
          <a:xfrm>
            <a:off x="311700" y="126175"/>
            <a:ext cx="8520600" cy="64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Elevator pitch</a:t>
            </a:r>
            <a:endParaRPr/>
          </a:p>
        </p:txBody>
      </p:sp>
      <p:sp>
        <p:nvSpPr>
          <p:cNvPr id="165" name="Google Shape;165;p23"/>
          <p:cNvSpPr txBox="1"/>
          <p:nvPr>
            <p:ph idx="1" type="body"/>
          </p:nvPr>
        </p:nvSpPr>
        <p:spPr>
          <a:xfrm>
            <a:off x="311700" y="693873"/>
            <a:ext cx="4207200" cy="408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What we do</a:t>
            </a:r>
            <a:endParaRPr b="1">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We are a building company specialising in residential renovations.</a:t>
            </a:r>
            <a:endParaRPr sz="1400">
              <a:solidFill>
                <a:schemeClr val="dk1"/>
              </a:solidFill>
            </a:endParaRPr>
          </a:p>
          <a:p>
            <a:pPr indent="0" lvl="0" marL="0" rtl="0" algn="l">
              <a:spcBef>
                <a:spcPts val="1600"/>
              </a:spcBef>
              <a:spcAft>
                <a:spcPts val="0"/>
              </a:spcAft>
              <a:buClr>
                <a:schemeClr val="dk1"/>
              </a:buClr>
              <a:buSzPts val="1100"/>
              <a:buFont typeface="Arial"/>
              <a:buNone/>
            </a:pPr>
            <a:r>
              <a:rPr lang="en" sz="1400">
                <a:solidFill>
                  <a:schemeClr val="dk1"/>
                </a:solidFill>
              </a:rPr>
              <a:t>We operate in NZ, Australia, the UK and USA</a:t>
            </a:r>
            <a:endParaRPr sz="1400">
              <a:solidFill>
                <a:schemeClr val="dk1"/>
              </a:solidFill>
            </a:endParaRPr>
          </a:p>
          <a:p>
            <a:pPr indent="0" lvl="0" marL="0" rtl="0" algn="l">
              <a:spcBef>
                <a:spcPts val="1600"/>
              </a:spcBef>
              <a:spcAft>
                <a:spcPts val="0"/>
              </a:spcAft>
              <a:buClr>
                <a:schemeClr val="dk1"/>
              </a:buClr>
              <a:buSzPts val="1100"/>
              <a:buFont typeface="Arial"/>
              <a:buNone/>
            </a:pPr>
            <a:r>
              <a:rPr b="1" lang="en">
                <a:solidFill>
                  <a:schemeClr val="dk1"/>
                </a:solidFill>
              </a:rPr>
              <a:t>Why we do it</a:t>
            </a:r>
            <a:endParaRPr b="1">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Homeowners typically have a very poor experience when renovating their homes.</a:t>
            </a:r>
            <a:endParaRPr sz="1400">
              <a:solidFill>
                <a:schemeClr val="dk1"/>
              </a:solidFill>
            </a:endParaRPr>
          </a:p>
          <a:p>
            <a:pPr indent="0" lvl="0" marL="0" rtl="0" algn="l">
              <a:spcBef>
                <a:spcPts val="1600"/>
              </a:spcBef>
              <a:spcAft>
                <a:spcPts val="0"/>
              </a:spcAft>
              <a:buClr>
                <a:schemeClr val="dk1"/>
              </a:buClr>
              <a:buSzPts val="1100"/>
              <a:buFont typeface="Arial"/>
              <a:buNone/>
            </a:pPr>
            <a:r>
              <a:rPr lang="en" sz="1400">
                <a:solidFill>
                  <a:schemeClr val="dk1"/>
                </a:solidFill>
              </a:rPr>
              <a:t>Refresh Renovations is here to change how the world renovates.</a:t>
            </a:r>
            <a:endParaRPr sz="1400">
              <a:solidFill>
                <a:schemeClr val="dk1"/>
              </a:solidFill>
            </a:endParaRPr>
          </a:p>
          <a:p>
            <a:pPr indent="0" lvl="0" marL="0" rtl="0" algn="l">
              <a:spcBef>
                <a:spcPts val="1600"/>
              </a:spcBef>
              <a:spcAft>
                <a:spcPts val="1600"/>
              </a:spcAft>
              <a:buClr>
                <a:schemeClr val="dk1"/>
              </a:buClr>
              <a:buSzPts val="1100"/>
              <a:buFont typeface="Arial"/>
              <a:buNone/>
            </a:pPr>
            <a:r>
              <a:rPr lang="en" sz="1400">
                <a:solidFill>
                  <a:schemeClr val="dk1"/>
                </a:solidFill>
              </a:rPr>
              <a:t>So that homeowners get a result to be proud of with the minimum amount of pain.</a:t>
            </a:r>
            <a:endParaRPr sz="1400"/>
          </a:p>
        </p:txBody>
      </p:sp>
      <p:sp>
        <p:nvSpPr>
          <p:cNvPr id="166" name="Google Shape;166;p23"/>
          <p:cNvSpPr txBox="1"/>
          <p:nvPr>
            <p:ph idx="1" type="body"/>
          </p:nvPr>
        </p:nvSpPr>
        <p:spPr>
          <a:xfrm>
            <a:off x="4578900" y="693873"/>
            <a:ext cx="4348800" cy="408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How we do it</a:t>
            </a:r>
            <a:endParaRPr b="1"/>
          </a:p>
          <a:p>
            <a:pPr indent="0" lvl="0" marL="0" rtl="0" algn="l">
              <a:spcBef>
                <a:spcPts val="0"/>
              </a:spcBef>
              <a:spcAft>
                <a:spcPts val="0"/>
              </a:spcAft>
              <a:buClr>
                <a:schemeClr val="dk1"/>
              </a:buClr>
              <a:buSzPts val="1100"/>
              <a:buFont typeface="Arial"/>
              <a:buNone/>
            </a:pPr>
            <a:r>
              <a:rPr lang="en" sz="1400"/>
              <a:t>By delivering a business model that connects customers to the best people and processes, via a unique technology platform that makes life easier for everyone.</a:t>
            </a:r>
            <a:endParaRPr sz="1400"/>
          </a:p>
          <a:p>
            <a:pPr indent="0" lvl="0" marL="0" rtl="0" algn="l">
              <a:spcBef>
                <a:spcPts val="1600"/>
              </a:spcBef>
              <a:spcAft>
                <a:spcPts val="1600"/>
              </a:spcAft>
              <a:buNone/>
            </a:pPr>
            <a:r>
              <a:rPr lang="en" sz="1400"/>
              <a:t>Our scale and our relationships give any homeowner access to world-class project management, customer service, attention to detail and workmanship.</a:t>
            </a:r>
            <a:endParaRPr sz="1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4"/>
          <p:cNvPicPr preferRelativeResize="0"/>
          <p:nvPr/>
        </p:nvPicPr>
        <p:blipFill>
          <a:blip r:embed="rId3">
            <a:alphaModFix amt="10000"/>
          </a:blip>
          <a:stretch>
            <a:fillRect/>
          </a:stretch>
        </p:blipFill>
        <p:spPr>
          <a:xfrm>
            <a:off x="-121626" y="1431425"/>
            <a:ext cx="3866849" cy="4033951"/>
          </a:xfrm>
          <a:prstGeom prst="rect">
            <a:avLst/>
          </a:prstGeom>
          <a:noFill/>
          <a:ln>
            <a:noFill/>
          </a:ln>
        </p:spPr>
      </p:pic>
      <p:sp>
        <p:nvSpPr>
          <p:cNvPr id="172" name="Google Shape;172;p24"/>
          <p:cNvSpPr txBox="1"/>
          <p:nvPr>
            <p:ph type="title"/>
          </p:nvPr>
        </p:nvSpPr>
        <p:spPr>
          <a:xfrm>
            <a:off x="311700" y="126175"/>
            <a:ext cx="8520600" cy="64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Target Demographic</a:t>
            </a:r>
            <a:endParaRPr/>
          </a:p>
        </p:txBody>
      </p:sp>
      <p:sp>
        <p:nvSpPr>
          <p:cNvPr id="173" name="Google Shape;173;p24"/>
          <p:cNvSpPr txBox="1"/>
          <p:nvPr>
            <p:ph idx="1" type="body"/>
          </p:nvPr>
        </p:nvSpPr>
        <p:spPr>
          <a:xfrm>
            <a:off x="311700" y="767575"/>
            <a:ext cx="3978000" cy="269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chemeClr val="dk1"/>
                </a:solidFill>
              </a:rPr>
              <a:t>Target demographic</a:t>
            </a:r>
            <a:endParaRPr b="1" sz="1000">
              <a:solidFill>
                <a:schemeClr val="dk1"/>
              </a:solidFill>
            </a:endParaRPr>
          </a:p>
          <a:p>
            <a:pPr indent="-292100" lvl="0" marL="457200" rtl="0" algn="l">
              <a:spcBef>
                <a:spcPts val="1000"/>
              </a:spcBef>
              <a:spcAft>
                <a:spcPts val="0"/>
              </a:spcAft>
              <a:buClr>
                <a:schemeClr val="dk1"/>
              </a:buClr>
              <a:buSzPts val="1000"/>
              <a:buChar char="●"/>
            </a:pPr>
            <a:r>
              <a:rPr lang="en" sz="1000">
                <a:solidFill>
                  <a:schemeClr val="dk1"/>
                </a:solidFill>
              </a:rPr>
              <a:t>We are going for the mass market. We want to be positioned in the upper middle, not at the high end. This is where the vast dollar volume of the market is. </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Customers want value for money and franchisees need to educate them on how our process provides value for money. </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Franchise business unit structures are designed so they can be scalable and handle a large number of projects at a time. </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Focusing on the high end is very high risk as there are far fewer projects. Franchisees need to focus on a large number of projects with a market representative mix of large, medium and small. </a:t>
            </a:r>
            <a:endParaRPr sz="1000">
              <a:solidFill>
                <a:schemeClr val="dk1"/>
              </a:solidFill>
            </a:endParaRPr>
          </a:p>
        </p:txBody>
      </p:sp>
      <p:sp>
        <p:nvSpPr>
          <p:cNvPr id="174" name="Google Shape;174;p24"/>
          <p:cNvSpPr txBox="1"/>
          <p:nvPr>
            <p:ph idx="1" type="body"/>
          </p:nvPr>
        </p:nvSpPr>
        <p:spPr>
          <a:xfrm>
            <a:off x="4629975" y="767575"/>
            <a:ext cx="3978000" cy="408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chemeClr val="dk1"/>
                </a:solidFill>
              </a:rPr>
              <a:t>Our audience</a:t>
            </a:r>
            <a:r>
              <a:rPr b="1" lang="en" sz="1000">
                <a:solidFill>
                  <a:schemeClr val="dk1"/>
                </a:solidFill>
              </a:rPr>
              <a:t> motivation is </a:t>
            </a:r>
            <a:endParaRPr b="1" sz="1000">
              <a:solidFill>
                <a:schemeClr val="dk1"/>
              </a:solidFill>
            </a:endParaRPr>
          </a:p>
          <a:p>
            <a:pPr indent="-292100" lvl="0" marL="457200" rtl="0" algn="l">
              <a:spcBef>
                <a:spcPts val="500"/>
              </a:spcBef>
              <a:spcAft>
                <a:spcPts val="0"/>
              </a:spcAft>
              <a:buClr>
                <a:schemeClr val="dk1"/>
              </a:buClr>
              <a:buSzPts val="1000"/>
              <a:buChar char="●"/>
            </a:pPr>
            <a:r>
              <a:rPr lang="en" sz="1000">
                <a:solidFill>
                  <a:schemeClr val="dk1"/>
                </a:solidFill>
              </a:rPr>
              <a:t>To have a lovely home to bring up their family and socialise with friends</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To have the peace of mind of engaging a national brand</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To have someone who will look after the project from concept to completion</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To have the reassurance that the project will be well managed and avoid the risks of budget and timelines blowing out</a:t>
            </a:r>
            <a:endParaRPr sz="1000">
              <a:solidFill>
                <a:schemeClr val="dk1"/>
              </a:solidFill>
            </a:endParaRPr>
          </a:p>
          <a:p>
            <a:pPr indent="0" lvl="0" marL="0" rtl="0" algn="l">
              <a:spcBef>
                <a:spcPts val="500"/>
              </a:spcBef>
              <a:spcAft>
                <a:spcPts val="0"/>
              </a:spcAft>
              <a:buClr>
                <a:schemeClr val="dk1"/>
              </a:buClr>
              <a:buSzPts val="1100"/>
              <a:buFont typeface="Arial"/>
              <a:buNone/>
            </a:pPr>
            <a:r>
              <a:rPr b="1" lang="en" sz="1000">
                <a:solidFill>
                  <a:schemeClr val="dk1"/>
                </a:solidFill>
              </a:rPr>
              <a:t>We are not targeting:</a:t>
            </a:r>
            <a:endParaRPr b="1" sz="1000">
              <a:solidFill>
                <a:schemeClr val="dk1"/>
              </a:solidFill>
            </a:endParaRPr>
          </a:p>
          <a:p>
            <a:pPr indent="-292100" lvl="0" marL="457200" rtl="0" algn="l">
              <a:spcBef>
                <a:spcPts val="500"/>
              </a:spcBef>
              <a:spcAft>
                <a:spcPts val="0"/>
              </a:spcAft>
              <a:buClr>
                <a:schemeClr val="dk1"/>
              </a:buClr>
              <a:buSzPts val="1000"/>
              <a:buChar char="●"/>
            </a:pPr>
            <a:r>
              <a:rPr lang="en" sz="1000">
                <a:solidFill>
                  <a:schemeClr val="dk1"/>
                </a:solidFill>
              </a:rPr>
              <a:t>Landlords and commercial customers who are not motivated by the points above and will want to break up the project into its components and want to tender each component.</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The exclusive highest end of the market who are looking for 'trophy' architects.</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The bottom end of the market who are cash strapped and will want to do parts of the project themselves</a:t>
            </a:r>
            <a:endParaRPr sz="1000"/>
          </a:p>
        </p:txBody>
      </p:sp>
      <p:pic>
        <p:nvPicPr>
          <p:cNvPr id="175" name="Google Shape;175;p24"/>
          <p:cNvPicPr preferRelativeResize="0"/>
          <p:nvPr/>
        </p:nvPicPr>
        <p:blipFill>
          <a:blip r:embed="rId4">
            <a:alphaModFix/>
          </a:blip>
          <a:stretch>
            <a:fillRect/>
          </a:stretch>
        </p:blipFill>
        <p:spPr>
          <a:xfrm>
            <a:off x="813288" y="3466100"/>
            <a:ext cx="2974825" cy="1425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5"/>
          <p:cNvPicPr preferRelativeResize="0"/>
          <p:nvPr/>
        </p:nvPicPr>
        <p:blipFill>
          <a:blip r:embed="rId3">
            <a:alphaModFix amt="10000"/>
          </a:blip>
          <a:stretch>
            <a:fillRect/>
          </a:stretch>
        </p:blipFill>
        <p:spPr>
          <a:xfrm>
            <a:off x="-121626" y="1431425"/>
            <a:ext cx="3866849" cy="4033951"/>
          </a:xfrm>
          <a:prstGeom prst="rect">
            <a:avLst/>
          </a:prstGeom>
          <a:noFill/>
          <a:ln>
            <a:noFill/>
          </a:ln>
        </p:spPr>
      </p:pic>
      <p:sp>
        <p:nvSpPr>
          <p:cNvPr id="181" name="Google Shape;181;p25"/>
          <p:cNvSpPr txBox="1"/>
          <p:nvPr>
            <p:ph idx="4294967295"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666666"/>
                </a:solidFill>
                <a:latin typeface="Open Sans"/>
                <a:ea typeface="Open Sans"/>
                <a:cs typeface="Open Sans"/>
                <a:sym typeface="Open Sans"/>
              </a:rPr>
              <a:t>What we sound like, and what we don’t</a:t>
            </a:r>
            <a:endParaRPr b="1">
              <a:solidFill>
                <a:srgbClr val="666666"/>
              </a:solidFill>
              <a:latin typeface="Open Sans"/>
              <a:ea typeface="Open Sans"/>
              <a:cs typeface="Open Sans"/>
              <a:sym typeface="Open Sans"/>
            </a:endParaRPr>
          </a:p>
        </p:txBody>
      </p:sp>
      <p:sp>
        <p:nvSpPr>
          <p:cNvPr id="182" name="Google Shape;182;p25"/>
          <p:cNvSpPr txBox="1"/>
          <p:nvPr>
            <p:ph idx="4294967295" type="title"/>
          </p:nvPr>
        </p:nvSpPr>
        <p:spPr>
          <a:xfrm>
            <a:off x="4640675" y="1802100"/>
            <a:ext cx="3483900" cy="199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CC0000"/>
                </a:solidFill>
                <a:latin typeface="Helvetica Neue"/>
                <a:ea typeface="Helvetica Neue"/>
                <a:cs typeface="Helvetica Neue"/>
                <a:sym typeface="Helvetica Neue"/>
              </a:rPr>
              <a:t>Our online dashboard gives full access to your projects</a:t>
            </a:r>
            <a:endParaRPr b="1">
              <a:solidFill>
                <a:srgbClr val="CC0000"/>
              </a:solidFill>
              <a:latin typeface="Helvetica Neue"/>
              <a:ea typeface="Helvetica Neue"/>
              <a:cs typeface="Helvetica Neue"/>
              <a:sym typeface="Helvetica Neue"/>
            </a:endParaRPr>
          </a:p>
        </p:txBody>
      </p:sp>
      <p:sp>
        <p:nvSpPr>
          <p:cNvPr id="183" name="Google Shape;183;p25"/>
          <p:cNvSpPr txBox="1"/>
          <p:nvPr>
            <p:ph idx="4294967295" type="title"/>
          </p:nvPr>
        </p:nvSpPr>
        <p:spPr>
          <a:xfrm>
            <a:off x="888300" y="1317025"/>
            <a:ext cx="3248400" cy="41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6AA84F"/>
                </a:solidFill>
                <a:latin typeface="Helvetica Neue"/>
                <a:ea typeface="Helvetica Neue"/>
                <a:cs typeface="Helvetica Neue"/>
                <a:sym typeface="Helvetica Neue"/>
              </a:rPr>
              <a:t>MORE OF </a:t>
            </a:r>
            <a:r>
              <a:rPr lang="en" sz="1400">
                <a:solidFill>
                  <a:srgbClr val="6AA84F"/>
                </a:solidFill>
                <a:latin typeface="Helvetica Neue"/>
                <a:ea typeface="Helvetica Neue"/>
                <a:cs typeface="Helvetica Neue"/>
                <a:sym typeface="Helvetica Neue"/>
              </a:rPr>
              <a:t>THIS</a:t>
            </a:r>
            <a:endParaRPr sz="1400">
              <a:solidFill>
                <a:srgbClr val="6AA84F"/>
              </a:solidFill>
              <a:latin typeface="Helvetica Neue"/>
              <a:ea typeface="Helvetica Neue"/>
              <a:cs typeface="Helvetica Neue"/>
              <a:sym typeface="Helvetica Neue"/>
            </a:endParaRPr>
          </a:p>
        </p:txBody>
      </p:sp>
      <p:sp>
        <p:nvSpPr>
          <p:cNvPr id="184" name="Google Shape;184;p25"/>
          <p:cNvSpPr txBox="1"/>
          <p:nvPr>
            <p:ph idx="4294967295" type="title"/>
          </p:nvPr>
        </p:nvSpPr>
        <p:spPr>
          <a:xfrm>
            <a:off x="4640675" y="1317025"/>
            <a:ext cx="3248400" cy="41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CC0000"/>
                </a:solidFill>
                <a:latin typeface="Helvetica Neue"/>
                <a:ea typeface="Helvetica Neue"/>
                <a:cs typeface="Helvetica Neue"/>
                <a:sym typeface="Helvetica Neue"/>
              </a:rPr>
              <a:t>LESS OF THIS</a:t>
            </a:r>
            <a:endParaRPr>
              <a:solidFill>
                <a:srgbClr val="CC0000"/>
              </a:solidFill>
              <a:latin typeface="Helvetica Neue"/>
              <a:ea typeface="Helvetica Neue"/>
              <a:cs typeface="Helvetica Neue"/>
              <a:sym typeface="Helvetica Neue"/>
            </a:endParaRPr>
          </a:p>
        </p:txBody>
      </p:sp>
      <p:cxnSp>
        <p:nvCxnSpPr>
          <p:cNvPr id="185" name="Google Shape;185;p25"/>
          <p:cNvCxnSpPr/>
          <p:nvPr/>
        </p:nvCxnSpPr>
        <p:spPr>
          <a:xfrm>
            <a:off x="970125" y="1812125"/>
            <a:ext cx="3001800" cy="0"/>
          </a:xfrm>
          <a:prstGeom prst="straightConnector1">
            <a:avLst/>
          </a:prstGeom>
          <a:noFill/>
          <a:ln cap="flat" cmpd="sng" w="9525">
            <a:solidFill>
              <a:srgbClr val="6AA84F"/>
            </a:solidFill>
            <a:prstDash val="solid"/>
            <a:round/>
            <a:headEnd len="med" w="med" type="none"/>
            <a:tailEnd len="med" w="med" type="none"/>
          </a:ln>
        </p:spPr>
      </p:cxnSp>
      <p:cxnSp>
        <p:nvCxnSpPr>
          <p:cNvPr id="186" name="Google Shape;186;p25"/>
          <p:cNvCxnSpPr/>
          <p:nvPr/>
        </p:nvCxnSpPr>
        <p:spPr>
          <a:xfrm>
            <a:off x="4737625" y="1812125"/>
            <a:ext cx="3001800" cy="0"/>
          </a:xfrm>
          <a:prstGeom prst="straightConnector1">
            <a:avLst/>
          </a:prstGeom>
          <a:noFill/>
          <a:ln cap="flat" cmpd="sng" w="9525">
            <a:solidFill>
              <a:srgbClr val="CC0000"/>
            </a:solidFill>
            <a:prstDash val="solid"/>
            <a:round/>
            <a:headEnd len="med" w="med" type="none"/>
            <a:tailEnd len="med" w="med" type="none"/>
          </a:ln>
        </p:spPr>
      </p:cxnSp>
      <p:sp>
        <p:nvSpPr>
          <p:cNvPr id="187" name="Google Shape;187;p25"/>
          <p:cNvSpPr txBox="1"/>
          <p:nvPr>
            <p:ph idx="4294967295" type="title"/>
          </p:nvPr>
        </p:nvSpPr>
        <p:spPr>
          <a:xfrm>
            <a:off x="888300" y="1802100"/>
            <a:ext cx="3248400" cy="199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6AA84F"/>
                </a:solidFill>
                <a:latin typeface="Helvetica Neue"/>
                <a:ea typeface="Helvetica Neue"/>
                <a:cs typeface="Helvetica Neue"/>
                <a:sym typeface="Helvetica Neue"/>
              </a:rPr>
              <a:t>You’ll always feel in Control</a:t>
            </a:r>
            <a:endParaRPr b="1">
              <a:solidFill>
                <a:srgbClr val="6AA84F"/>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6"/>
          <p:cNvPicPr preferRelativeResize="0"/>
          <p:nvPr/>
        </p:nvPicPr>
        <p:blipFill rotWithShape="1">
          <a:blip r:embed="rId3">
            <a:alphaModFix amt="10000"/>
          </a:blip>
          <a:srcRect b="7978" l="3147" r="0" t="0"/>
          <a:stretch/>
        </p:blipFill>
        <p:spPr>
          <a:xfrm>
            <a:off x="0" y="1431425"/>
            <a:ext cx="3745225" cy="3712075"/>
          </a:xfrm>
          <a:prstGeom prst="rect">
            <a:avLst/>
          </a:prstGeom>
          <a:noFill/>
          <a:ln>
            <a:noFill/>
          </a:ln>
        </p:spPr>
      </p:pic>
      <p:sp>
        <p:nvSpPr>
          <p:cNvPr id="193" name="Google Shape;193;p26"/>
          <p:cNvSpPr txBox="1"/>
          <p:nvPr>
            <p:ph idx="4294967295"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666666"/>
                </a:solidFill>
                <a:latin typeface="Open Sans"/>
                <a:ea typeface="Open Sans"/>
                <a:cs typeface="Open Sans"/>
                <a:sym typeface="Open Sans"/>
              </a:rPr>
              <a:t>What we sound like, and what we don’t</a:t>
            </a:r>
            <a:endParaRPr b="1">
              <a:solidFill>
                <a:srgbClr val="666666"/>
              </a:solidFill>
              <a:latin typeface="Open Sans"/>
              <a:ea typeface="Open Sans"/>
              <a:cs typeface="Open Sans"/>
              <a:sym typeface="Open Sans"/>
            </a:endParaRPr>
          </a:p>
        </p:txBody>
      </p:sp>
      <p:sp>
        <p:nvSpPr>
          <p:cNvPr id="194" name="Google Shape;194;p26"/>
          <p:cNvSpPr txBox="1"/>
          <p:nvPr>
            <p:ph idx="4294967295" type="title"/>
          </p:nvPr>
        </p:nvSpPr>
        <p:spPr>
          <a:xfrm>
            <a:off x="888300" y="1802100"/>
            <a:ext cx="3248400" cy="199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6AA84F"/>
                </a:solidFill>
                <a:latin typeface="Helvetica Neue"/>
                <a:ea typeface="Helvetica Neue"/>
                <a:cs typeface="Helvetica Neue"/>
                <a:sym typeface="Helvetica Neue"/>
              </a:rPr>
              <a:t>Create a home you’ll be proud of</a:t>
            </a:r>
            <a:endParaRPr b="1">
              <a:solidFill>
                <a:srgbClr val="6AA84F"/>
              </a:solidFill>
              <a:latin typeface="Helvetica Neue"/>
              <a:ea typeface="Helvetica Neue"/>
              <a:cs typeface="Helvetica Neue"/>
              <a:sym typeface="Helvetica Neue"/>
            </a:endParaRPr>
          </a:p>
        </p:txBody>
      </p:sp>
      <p:sp>
        <p:nvSpPr>
          <p:cNvPr id="195" name="Google Shape;195;p26"/>
          <p:cNvSpPr txBox="1"/>
          <p:nvPr>
            <p:ph idx="4294967295" type="title"/>
          </p:nvPr>
        </p:nvSpPr>
        <p:spPr>
          <a:xfrm>
            <a:off x="4640675" y="1802100"/>
            <a:ext cx="3483900" cy="199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CC0000"/>
                </a:solidFill>
                <a:latin typeface="Helvetica Neue"/>
                <a:ea typeface="Helvetica Neue"/>
                <a:cs typeface="Helvetica Neue"/>
                <a:sym typeface="Helvetica Neue"/>
              </a:rPr>
              <a:t>Choose from premium materials</a:t>
            </a:r>
            <a:endParaRPr b="1">
              <a:solidFill>
                <a:srgbClr val="CC0000"/>
              </a:solidFill>
              <a:latin typeface="Helvetica Neue"/>
              <a:ea typeface="Helvetica Neue"/>
              <a:cs typeface="Helvetica Neue"/>
              <a:sym typeface="Helvetica Neue"/>
            </a:endParaRPr>
          </a:p>
        </p:txBody>
      </p:sp>
      <p:sp>
        <p:nvSpPr>
          <p:cNvPr id="196" name="Google Shape;196;p26"/>
          <p:cNvSpPr txBox="1"/>
          <p:nvPr>
            <p:ph idx="4294967295" type="title"/>
          </p:nvPr>
        </p:nvSpPr>
        <p:spPr>
          <a:xfrm>
            <a:off x="888300" y="1317025"/>
            <a:ext cx="3248400" cy="41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6AA84F"/>
                </a:solidFill>
                <a:latin typeface="Helvetica Neue"/>
                <a:ea typeface="Helvetica Neue"/>
                <a:cs typeface="Helvetica Neue"/>
                <a:sym typeface="Helvetica Neue"/>
              </a:rPr>
              <a:t>MORE OF </a:t>
            </a:r>
            <a:r>
              <a:rPr lang="en" sz="1400">
                <a:solidFill>
                  <a:srgbClr val="6AA84F"/>
                </a:solidFill>
                <a:latin typeface="Helvetica Neue"/>
                <a:ea typeface="Helvetica Neue"/>
                <a:cs typeface="Helvetica Neue"/>
                <a:sym typeface="Helvetica Neue"/>
              </a:rPr>
              <a:t>THIS</a:t>
            </a:r>
            <a:endParaRPr sz="1400">
              <a:solidFill>
                <a:srgbClr val="6AA84F"/>
              </a:solidFill>
              <a:latin typeface="Helvetica Neue"/>
              <a:ea typeface="Helvetica Neue"/>
              <a:cs typeface="Helvetica Neue"/>
              <a:sym typeface="Helvetica Neue"/>
            </a:endParaRPr>
          </a:p>
        </p:txBody>
      </p:sp>
      <p:sp>
        <p:nvSpPr>
          <p:cNvPr id="197" name="Google Shape;197;p26"/>
          <p:cNvSpPr txBox="1"/>
          <p:nvPr>
            <p:ph idx="4294967295" type="title"/>
          </p:nvPr>
        </p:nvSpPr>
        <p:spPr>
          <a:xfrm>
            <a:off x="4640675" y="1317025"/>
            <a:ext cx="3248400" cy="41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CC0000"/>
                </a:solidFill>
                <a:latin typeface="Helvetica Neue"/>
                <a:ea typeface="Helvetica Neue"/>
                <a:cs typeface="Helvetica Neue"/>
                <a:sym typeface="Helvetica Neue"/>
              </a:rPr>
              <a:t>LESS OF THIS</a:t>
            </a:r>
            <a:endParaRPr>
              <a:solidFill>
                <a:srgbClr val="CC0000"/>
              </a:solidFill>
              <a:latin typeface="Helvetica Neue"/>
              <a:ea typeface="Helvetica Neue"/>
              <a:cs typeface="Helvetica Neue"/>
              <a:sym typeface="Helvetica Neue"/>
            </a:endParaRPr>
          </a:p>
        </p:txBody>
      </p:sp>
      <p:cxnSp>
        <p:nvCxnSpPr>
          <p:cNvPr id="198" name="Google Shape;198;p26"/>
          <p:cNvCxnSpPr/>
          <p:nvPr/>
        </p:nvCxnSpPr>
        <p:spPr>
          <a:xfrm>
            <a:off x="970125" y="1812125"/>
            <a:ext cx="3001800" cy="0"/>
          </a:xfrm>
          <a:prstGeom prst="straightConnector1">
            <a:avLst/>
          </a:prstGeom>
          <a:noFill/>
          <a:ln cap="flat" cmpd="sng" w="9525">
            <a:solidFill>
              <a:srgbClr val="6AA84F"/>
            </a:solidFill>
            <a:prstDash val="solid"/>
            <a:round/>
            <a:headEnd len="med" w="med" type="none"/>
            <a:tailEnd len="med" w="med" type="none"/>
          </a:ln>
        </p:spPr>
      </p:cxnSp>
      <p:cxnSp>
        <p:nvCxnSpPr>
          <p:cNvPr id="199" name="Google Shape;199;p26"/>
          <p:cNvCxnSpPr/>
          <p:nvPr/>
        </p:nvCxnSpPr>
        <p:spPr>
          <a:xfrm>
            <a:off x="4737625" y="1812125"/>
            <a:ext cx="3001800" cy="0"/>
          </a:xfrm>
          <a:prstGeom prst="straightConnector1">
            <a:avLst/>
          </a:prstGeom>
          <a:noFill/>
          <a:ln cap="flat" cmpd="sng" w="9525">
            <a:solidFill>
              <a:srgbClr val="CC0000"/>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7"/>
          <p:cNvPicPr preferRelativeResize="0"/>
          <p:nvPr/>
        </p:nvPicPr>
        <p:blipFill rotWithShape="1">
          <a:blip r:embed="rId3">
            <a:alphaModFix amt="10000"/>
          </a:blip>
          <a:srcRect b="7978" l="3147" r="0" t="0"/>
          <a:stretch/>
        </p:blipFill>
        <p:spPr>
          <a:xfrm>
            <a:off x="0" y="1431425"/>
            <a:ext cx="3745225" cy="3712075"/>
          </a:xfrm>
          <a:prstGeom prst="rect">
            <a:avLst/>
          </a:prstGeom>
          <a:noFill/>
          <a:ln>
            <a:noFill/>
          </a:ln>
        </p:spPr>
      </p:pic>
      <p:sp>
        <p:nvSpPr>
          <p:cNvPr id="205" name="Google Shape;205;p27"/>
          <p:cNvSpPr txBox="1"/>
          <p:nvPr>
            <p:ph idx="4294967295"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666666"/>
                </a:solidFill>
                <a:latin typeface="Open Sans"/>
                <a:ea typeface="Open Sans"/>
                <a:cs typeface="Open Sans"/>
                <a:sym typeface="Open Sans"/>
              </a:rPr>
              <a:t>What we sound like, and what we don’t</a:t>
            </a:r>
            <a:endParaRPr b="1">
              <a:solidFill>
                <a:srgbClr val="666666"/>
              </a:solidFill>
              <a:latin typeface="Open Sans"/>
              <a:ea typeface="Open Sans"/>
              <a:cs typeface="Open Sans"/>
              <a:sym typeface="Open Sans"/>
            </a:endParaRPr>
          </a:p>
        </p:txBody>
      </p:sp>
      <p:sp>
        <p:nvSpPr>
          <p:cNvPr id="206" name="Google Shape;206;p27"/>
          <p:cNvSpPr txBox="1"/>
          <p:nvPr>
            <p:ph idx="4294967295" type="title"/>
          </p:nvPr>
        </p:nvSpPr>
        <p:spPr>
          <a:xfrm>
            <a:off x="888300" y="1802100"/>
            <a:ext cx="3248400" cy="199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6AA84F"/>
                </a:solidFill>
                <a:latin typeface="Helvetica Neue"/>
                <a:ea typeface="Helvetica Neue"/>
                <a:cs typeface="Helvetica Neue"/>
                <a:sym typeface="Helvetica Neue"/>
              </a:rPr>
              <a:t>Why you’ll </a:t>
            </a:r>
            <a:endParaRPr b="1">
              <a:solidFill>
                <a:srgbClr val="6AA84F"/>
              </a:solidFill>
              <a:latin typeface="Helvetica Neue"/>
              <a:ea typeface="Helvetica Neue"/>
              <a:cs typeface="Helvetica Neue"/>
              <a:sym typeface="Helvetica Neue"/>
            </a:endParaRPr>
          </a:p>
          <a:p>
            <a:pPr indent="0" lvl="0" marL="0" rtl="0" algn="l">
              <a:spcBef>
                <a:spcPts val="0"/>
              </a:spcBef>
              <a:spcAft>
                <a:spcPts val="0"/>
              </a:spcAft>
              <a:buNone/>
            </a:pPr>
            <a:r>
              <a:rPr b="1" lang="en">
                <a:solidFill>
                  <a:srgbClr val="6AA84F"/>
                </a:solidFill>
                <a:latin typeface="Helvetica Neue"/>
                <a:ea typeface="Helvetica Neue"/>
                <a:cs typeface="Helvetica Neue"/>
                <a:sym typeface="Helvetica Neue"/>
              </a:rPr>
              <a:t>be happy you chose us</a:t>
            </a:r>
            <a:endParaRPr b="1">
              <a:solidFill>
                <a:srgbClr val="6AA84F"/>
              </a:solidFill>
              <a:latin typeface="Helvetica Neue"/>
              <a:ea typeface="Helvetica Neue"/>
              <a:cs typeface="Helvetica Neue"/>
              <a:sym typeface="Helvetica Neue"/>
            </a:endParaRPr>
          </a:p>
        </p:txBody>
      </p:sp>
      <p:sp>
        <p:nvSpPr>
          <p:cNvPr id="207" name="Google Shape;207;p27"/>
          <p:cNvSpPr txBox="1"/>
          <p:nvPr>
            <p:ph idx="4294967295" type="title"/>
          </p:nvPr>
        </p:nvSpPr>
        <p:spPr>
          <a:xfrm>
            <a:off x="4640675" y="1802100"/>
            <a:ext cx="3248400" cy="199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CC0000"/>
                </a:solidFill>
                <a:latin typeface="Helvetica Neue"/>
                <a:ea typeface="Helvetica Neue"/>
                <a:cs typeface="Helvetica Neue"/>
                <a:sym typeface="Helvetica Neue"/>
              </a:rPr>
              <a:t>Why we’re </a:t>
            </a:r>
            <a:br>
              <a:rPr b="1" lang="en">
                <a:solidFill>
                  <a:srgbClr val="CC0000"/>
                </a:solidFill>
                <a:latin typeface="Helvetica Neue"/>
                <a:ea typeface="Helvetica Neue"/>
                <a:cs typeface="Helvetica Neue"/>
                <a:sym typeface="Helvetica Neue"/>
              </a:rPr>
            </a:br>
            <a:r>
              <a:rPr b="1" lang="en">
                <a:solidFill>
                  <a:srgbClr val="CC0000"/>
                </a:solidFill>
                <a:latin typeface="Helvetica Neue"/>
                <a:ea typeface="Helvetica Neue"/>
                <a:cs typeface="Helvetica Neue"/>
                <a:sym typeface="Helvetica Neue"/>
              </a:rPr>
              <a:t>the best</a:t>
            </a:r>
            <a:endParaRPr b="1">
              <a:solidFill>
                <a:srgbClr val="CC0000"/>
              </a:solidFill>
              <a:latin typeface="Helvetica Neue"/>
              <a:ea typeface="Helvetica Neue"/>
              <a:cs typeface="Helvetica Neue"/>
              <a:sym typeface="Helvetica Neue"/>
            </a:endParaRPr>
          </a:p>
        </p:txBody>
      </p:sp>
      <p:sp>
        <p:nvSpPr>
          <p:cNvPr id="208" name="Google Shape;208;p27"/>
          <p:cNvSpPr txBox="1"/>
          <p:nvPr>
            <p:ph idx="4294967295" type="title"/>
          </p:nvPr>
        </p:nvSpPr>
        <p:spPr>
          <a:xfrm>
            <a:off x="888300" y="1317025"/>
            <a:ext cx="3248400" cy="41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6AA84F"/>
                </a:solidFill>
                <a:latin typeface="Helvetica Neue"/>
                <a:ea typeface="Helvetica Neue"/>
                <a:cs typeface="Helvetica Neue"/>
                <a:sym typeface="Helvetica Neue"/>
              </a:rPr>
              <a:t>MORE OF </a:t>
            </a:r>
            <a:r>
              <a:rPr lang="en" sz="1400">
                <a:solidFill>
                  <a:srgbClr val="6AA84F"/>
                </a:solidFill>
                <a:latin typeface="Helvetica Neue"/>
                <a:ea typeface="Helvetica Neue"/>
                <a:cs typeface="Helvetica Neue"/>
                <a:sym typeface="Helvetica Neue"/>
              </a:rPr>
              <a:t>THIS</a:t>
            </a:r>
            <a:endParaRPr sz="1400">
              <a:solidFill>
                <a:srgbClr val="6AA84F"/>
              </a:solidFill>
              <a:latin typeface="Helvetica Neue"/>
              <a:ea typeface="Helvetica Neue"/>
              <a:cs typeface="Helvetica Neue"/>
              <a:sym typeface="Helvetica Neue"/>
            </a:endParaRPr>
          </a:p>
        </p:txBody>
      </p:sp>
      <p:sp>
        <p:nvSpPr>
          <p:cNvPr id="209" name="Google Shape;209;p27"/>
          <p:cNvSpPr txBox="1"/>
          <p:nvPr>
            <p:ph idx="4294967295" type="title"/>
          </p:nvPr>
        </p:nvSpPr>
        <p:spPr>
          <a:xfrm>
            <a:off x="4640675" y="1317025"/>
            <a:ext cx="3248400" cy="41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CC0000"/>
                </a:solidFill>
                <a:latin typeface="Helvetica Neue"/>
                <a:ea typeface="Helvetica Neue"/>
                <a:cs typeface="Helvetica Neue"/>
                <a:sym typeface="Helvetica Neue"/>
              </a:rPr>
              <a:t>LESS OF THIS</a:t>
            </a:r>
            <a:endParaRPr>
              <a:solidFill>
                <a:srgbClr val="CC0000"/>
              </a:solidFill>
              <a:latin typeface="Helvetica Neue"/>
              <a:ea typeface="Helvetica Neue"/>
              <a:cs typeface="Helvetica Neue"/>
              <a:sym typeface="Helvetica Neue"/>
            </a:endParaRPr>
          </a:p>
        </p:txBody>
      </p:sp>
      <p:cxnSp>
        <p:nvCxnSpPr>
          <p:cNvPr id="210" name="Google Shape;210;p27"/>
          <p:cNvCxnSpPr/>
          <p:nvPr/>
        </p:nvCxnSpPr>
        <p:spPr>
          <a:xfrm>
            <a:off x="970125" y="1812125"/>
            <a:ext cx="3001800" cy="0"/>
          </a:xfrm>
          <a:prstGeom prst="straightConnector1">
            <a:avLst/>
          </a:prstGeom>
          <a:noFill/>
          <a:ln cap="flat" cmpd="sng" w="9525">
            <a:solidFill>
              <a:srgbClr val="6AA84F"/>
            </a:solidFill>
            <a:prstDash val="solid"/>
            <a:round/>
            <a:headEnd len="med" w="med" type="none"/>
            <a:tailEnd len="med" w="med" type="none"/>
          </a:ln>
        </p:spPr>
      </p:cxnSp>
      <p:cxnSp>
        <p:nvCxnSpPr>
          <p:cNvPr id="211" name="Google Shape;211;p27"/>
          <p:cNvCxnSpPr/>
          <p:nvPr/>
        </p:nvCxnSpPr>
        <p:spPr>
          <a:xfrm>
            <a:off x="4737625" y="1812125"/>
            <a:ext cx="3001800" cy="0"/>
          </a:xfrm>
          <a:prstGeom prst="straightConnector1">
            <a:avLst/>
          </a:prstGeom>
          <a:noFill/>
          <a:ln cap="flat" cmpd="sng" w="9525">
            <a:solidFill>
              <a:srgbClr val="CC0000"/>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28"/>
          <p:cNvPicPr preferRelativeResize="0"/>
          <p:nvPr/>
        </p:nvPicPr>
        <p:blipFill rotWithShape="1">
          <a:blip r:embed="rId3">
            <a:alphaModFix amt="10000"/>
          </a:blip>
          <a:srcRect b="7978" l="3147" r="0" t="0"/>
          <a:stretch/>
        </p:blipFill>
        <p:spPr>
          <a:xfrm>
            <a:off x="0" y="1431425"/>
            <a:ext cx="3745225" cy="3712075"/>
          </a:xfrm>
          <a:prstGeom prst="rect">
            <a:avLst/>
          </a:prstGeom>
          <a:noFill/>
          <a:ln>
            <a:noFill/>
          </a:ln>
        </p:spPr>
      </p:pic>
      <p:sp>
        <p:nvSpPr>
          <p:cNvPr id="217" name="Google Shape;217;p28"/>
          <p:cNvSpPr txBox="1"/>
          <p:nvPr>
            <p:ph idx="4294967295"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666666"/>
                </a:solidFill>
                <a:latin typeface="Open Sans"/>
                <a:ea typeface="Open Sans"/>
                <a:cs typeface="Open Sans"/>
                <a:sym typeface="Open Sans"/>
              </a:rPr>
              <a:t>What we sound like, and what we don’t</a:t>
            </a:r>
            <a:endParaRPr b="1">
              <a:solidFill>
                <a:srgbClr val="666666"/>
              </a:solidFill>
              <a:latin typeface="Open Sans"/>
              <a:ea typeface="Open Sans"/>
              <a:cs typeface="Open Sans"/>
              <a:sym typeface="Open Sans"/>
            </a:endParaRPr>
          </a:p>
        </p:txBody>
      </p:sp>
      <p:sp>
        <p:nvSpPr>
          <p:cNvPr id="218" name="Google Shape;218;p28"/>
          <p:cNvSpPr txBox="1"/>
          <p:nvPr>
            <p:ph idx="4294967295" type="title"/>
          </p:nvPr>
        </p:nvSpPr>
        <p:spPr>
          <a:xfrm>
            <a:off x="888300" y="1802100"/>
            <a:ext cx="3248400" cy="199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6AA84F"/>
                </a:solidFill>
                <a:latin typeface="Helvetica Neue"/>
                <a:ea typeface="Helvetica Neue"/>
                <a:cs typeface="Helvetica Neue"/>
                <a:sym typeface="Helvetica Neue"/>
              </a:rPr>
              <a:t>Relax knowing</a:t>
            </a:r>
            <a:br>
              <a:rPr b="1" lang="en">
                <a:solidFill>
                  <a:srgbClr val="6AA84F"/>
                </a:solidFill>
                <a:latin typeface="Helvetica Neue"/>
                <a:ea typeface="Helvetica Neue"/>
                <a:cs typeface="Helvetica Neue"/>
                <a:sym typeface="Helvetica Neue"/>
              </a:rPr>
            </a:br>
            <a:r>
              <a:rPr b="1" lang="en">
                <a:solidFill>
                  <a:srgbClr val="6AA84F"/>
                </a:solidFill>
                <a:latin typeface="Helvetica Neue"/>
                <a:ea typeface="Helvetica Neue"/>
                <a:cs typeface="Helvetica Neue"/>
                <a:sym typeface="Helvetica Neue"/>
              </a:rPr>
              <a:t>you’re getting</a:t>
            </a:r>
            <a:br>
              <a:rPr b="1" lang="en">
                <a:solidFill>
                  <a:srgbClr val="6AA84F"/>
                </a:solidFill>
                <a:latin typeface="Helvetica Neue"/>
                <a:ea typeface="Helvetica Neue"/>
                <a:cs typeface="Helvetica Neue"/>
                <a:sym typeface="Helvetica Neue"/>
              </a:rPr>
            </a:br>
            <a:r>
              <a:rPr b="1" lang="en">
                <a:solidFill>
                  <a:srgbClr val="6AA84F"/>
                </a:solidFill>
                <a:latin typeface="Helvetica Neue"/>
                <a:ea typeface="Helvetica Neue"/>
                <a:cs typeface="Helvetica Neue"/>
                <a:sym typeface="Helvetica Neue"/>
              </a:rPr>
              <a:t>value from your </a:t>
            </a:r>
            <a:br>
              <a:rPr b="1" lang="en">
                <a:solidFill>
                  <a:srgbClr val="6AA84F"/>
                </a:solidFill>
                <a:latin typeface="Helvetica Neue"/>
                <a:ea typeface="Helvetica Neue"/>
                <a:cs typeface="Helvetica Neue"/>
                <a:sym typeface="Helvetica Neue"/>
              </a:rPr>
            </a:br>
            <a:r>
              <a:rPr b="1" lang="en">
                <a:solidFill>
                  <a:srgbClr val="6AA84F"/>
                </a:solidFill>
                <a:latin typeface="Helvetica Neue"/>
                <a:ea typeface="Helvetica Neue"/>
                <a:cs typeface="Helvetica Neue"/>
                <a:sym typeface="Helvetica Neue"/>
              </a:rPr>
              <a:t>budget</a:t>
            </a:r>
            <a:endParaRPr b="1">
              <a:solidFill>
                <a:srgbClr val="6AA84F"/>
              </a:solidFill>
              <a:latin typeface="Helvetica Neue"/>
              <a:ea typeface="Helvetica Neue"/>
              <a:cs typeface="Helvetica Neue"/>
              <a:sym typeface="Helvetica Neue"/>
            </a:endParaRPr>
          </a:p>
        </p:txBody>
      </p:sp>
      <p:sp>
        <p:nvSpPr>
          <p:cNvPr id="219" name="Google Shape;219;p28"/>
          <p:cNvSpPr txBox="1"/>
          <p:nvPr>
            <p:ph idx="4294967295" type="title"/>
          </p:nvPr>
        </p:nvSpPr>
        <p:spPr>
          <a:xfrm>
            <a:off x="4640675" y="1802100"/>
            <a:ext cx="3248400" cy="199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CC0000"/>
                </a:solidFill>
                <a:latin typeface="Helvetica Neue"/>
                <a:ea typeface="Helvetica Neue"/>
                <a:cs typeface="Helvetica Neue"/>
                <a:sym typeface="Helvetica Neue"/>
              </a:rPr>
              <a:t>We won’t be beaten on price</a:t>
            </a:r>
            <a:endParaRPr b="1">
              <a:solidFill>
                <a:srgbClr val="CC0000"/>
              </a:solidFill>
              <a:latin typeface="Helvetica Neue"/>
              <a:ea typeface="Helvetica Neue"/>
              <a:cs typeface="Helvetica Neue"/>
              <a:sym typeface="Helvetica Neue"/>
            </a:endParaRPr>
          </a:p>
        </p:txBody>
      </p:sp>
      <p:sp>
        <p:nvSpPr>
          <p:cNvPr id="220" name="Google Shape;220;p28"/>
          <p:cNvSpPr txBox="1"/>
          <p:nvPr>
            <p:ph idx="4294967295" type="title"/>
          </p:nvPr>
        </p:nvSpPr>
        <p:spPr>
          <a:xfrm>
            <a:off x="888300" y="1317025"/>
            <a:ext cx="3248400" cy="41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6AA84F"/>
                </a:solidFill>
                <a:latin typeface="Helvetica Neue"/>
                <a:ea typeface="Helvetica Neue"/>
                <a:cs typeface="Helvetica Neue"/>
                <a:sym typeface="Helvetica Neue"/>
              </a:rPr>
              <a:t>MORE OF THIS</a:t>
            </a:r>
            <a:endParaRPr sz="1400">
              <a:solidFill>
                <a:srgbClr val="6AA84F"/>
              </a:solidFill>
              <a:latin typeface="Helvetica Neue"/>
              <a:ea typeface="Helvetica Neue"/>
              <a:cs typeface="Helvetica Neue"/>
              <a:sym typeface="Helvetica Neue"/>
            </a:endParaRPr>
          </a:p>
        </p:txBody>
      </p:sp>
      <p:sp>
        <p:nvSpPr>
          <p:cNvPr id="221" name="Google Shape;221;p28"/>
          <p:cNvSpPr txBox="1"/>
          <p:nvPr>
            <p:ph idx="4294967295" type="title"/>
          </p:nvPr>
        </p:nvSpPr>
        <p:spPr>
          <a:xfrm>
            <a:off x="4640675" y="1317025"/>
            <a:ext cx="3248400" cy="41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CC0000"/>
                </a:solidFill>
                <a:latin typeface="Helvetica Neue"/>
                <a:ea typeface="Helvetica Neue"/>
                <a:cs typeface="Helvetica Neue"/>
                <a:sym typeface="Helvetica Neue"/>
              </a:rPr>
              <a:t>LESS OF THIS</a:t>
            </a:r>
            <a:endParaRPr>
              <a:solidFill>
                <a:srgbClr val="CC0000"/>
              </a:solidFill>
              <a:latin typeface="Helvetica Neue"/>
              <a:ea typeface="Helvetica Neue"/>
              <a:cs typeface="Helvetica Neue"/>
              <a:sym typeface="Helvetica Neue"/>
            </a:endParaRPr>
          </a:p>
        </p:txBody>
      </p:sp>
      <p:cxnSp>
        <p:nvCxnSpPr>
          <p:cNvPr id="222" name="Google Shape;222;p28"/>
          <p:cNvCxnSpPr/>
          <p:nvPr/>
        </p:nvCxnSpPr>
        <p:spPr>
          <a:xfrm>
            <a:off x="970125" y="1812125"/>
            <a:ext cx="3001800" cy="0"/>
          </a:xfrm>
          <a:prstGeom prst="straightConnector1">
            <a:avLst/>
          </a:prstGeom>
          <a:noFill/>
          <a:ln cap="flat" cmpd="sng" w="9525">
            <a:solidFill>
              <a:srgbClr val="6AA84F"/>
            </a:solidFill>
            <a:prstDash val="solid"/>
            <a:round/>
            <a:headEnd len="med" w="med" type="none"/>
            <a:tailEnd len="med" w="med" type="none"/>
          </a:ln>
        </p:spPr>
      </p:cxnSp>
      <p:cxnSp>
        <p:nvCxnSpPr>
          <p:cNvPr id="223" name="Google Shape;223;p28"/>
          <p:cNvCxnSpPr/>
          <p:nvPr/>
        </p:nvCxnSpPr>
        <p:spPr>
          <a:xfrm>
            <a:off x="4737625" y="1812125"/>
            <a:ext cx="3001800" cy="0"/>
          </a:xfrm>
          <a:prstGeom prst="straightConnector1">
            <a:avLst/>
          </a:prstGeom>
          <a:noFill/>
          <a:ln cap="flat" cmpd="sng" w="9525">
            <a:solidFill>
              <a:srgbClr val="CC0000"/>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AF47"/>
        </a:solidFill>
      </p:bgPr>
    </p:bg>
    <p:spTree>
      <p:nvGrpSpPr>
        <p:cNvPr id="227" name="Shape 227"/>
        <p:cNvGrpSpPr/>
        <p:nvPr/>
      </p:nvGrpSpPr>
      <p:grpSpPr>
        <a:xfrm>
          <a:off x="0" y="0"/>
          <a:ext cx="0" cy="0"/>
          <a:chOff x="0" y="0"/>
          <a:chExt cx="0" cy="0"/>
        </a:xfrm>
      </p:grpSpPr>
      <p:sp>
        <p:nvSpPr>
          <p:cNvPr id="228" name="Google Shape;228;p29"/>
          <p:cNvSpPr txBox="1"/>
          <p:nvPr>
            <p:ph idx="4294967295" type="title"/>
          </p:nvPr>
        </p:nvSpPr>
        <p:spPr>
          <a:xfrm>
            <a:off x="311700" y="2172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Open Sans"/>
                <a:ea typeface="Open Sans"/>
                <a:cs typeface="Open Sans"/>
                <a:sym typeface="Open Sans"/>
              </a:rPr>
              <a:t>Acceptable Ad Formats</a:t>
            </a:r>
            <a:endParaRPr b="1">
              <a:solidFill>
                <a:schemeClr val="lt1"/>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0"/>
          <p:cNvPicPr preferRelativeResize="0"/>
          <p:nvPr/>
        </p:nvPicPr>
        <p:blipFill rotWithShape="1">
          <a:blip r:embed="rId3">
            <a:alphaModFix amt="10000"/>
          </a:blip>
          <a:srcRect b="7978" l="3147" r="0" t="0"/>
          <a:stretch/>
        </p:blipFill>
        <p:spPr>
          <a:xfrm>
            <a:off x="0" y="1431425"/>
            <a:ext cx="3745225" cy="3712075"/>
          </a:xfrm>
          <a:prstGeom prst="rect">
            <a:avLst/>
          </a:prstGeom>
          <a:noFill/>
          <a:ln>
            <a:noFill/>
          </a:ln>
        </p:spPr>
      </p:pic>
      <p:sp>
        <p:nvSpPr>
          <p:cNvPr id="234" name="Google Shape;234;p30"/>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accepted</a:t>
            </a:r>
            <a:endParaRPr/>
          </a:p>
        </p:txBody>
      </p:sp>
      <p:sp>
        <p:nvSpPr>
          <p:cNvPr id="235" name="Google Shape;235;p30"/>
          <p:cNvSpPr txBox="1"/>
          <p:nvPr>
            <p:ph idx="1" type="body"/>
          </p:nvPr>
        </p:nvSpPr>
        <p:spPr>
          <a:xfrm>
            <a:off x="311700" y="1209900"/>
            <a:ext cx="8520600" cy="37263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Phone numbers that terminate at Head Office</a:t>
            </a:r>
            <a:endParaRPr sz="1600"/>
          </a:p>
          <a:p>
            <a:pPr indent="-330200" lvl="0" marL="457200" rtl="0" algn="l">
              <a:spcBef>
                <a:spcPts val="500"/>
              </a:spcBef>
              <a:spcAft>
                <a:spcPts val="0"/>
              </a:spcAft>
              <a:buSzPts val="1600"/>
              <a:buChar char="●"/>
            </a:pPr>
            <a:r>
              <a:rPr lang="en" sz="1600"/>
              <a:t>Enquiry forms that connect to Control with correct UTM parameters configured</a:t>
            </a:r>
            <a:endParaRPr sz="1600"/>
          </a:p>
          <a:p>
            <a:pPr indent="-330200" lvl="0" marL="457200" rtl="0" algn="l">
              <a:spcBef>
                <a:spcPts val="500"/>
              </a:spcBef>
              <a:spcAft>
                <a:spcPts val="0"/>
              </a:spcAft>
              <a:buSzPts val="1600"/>
              <a:buChar char="●"/>
            </a:pPr>
            <a:r>
              <a:rPr lang="en" sz="1600"/>
              <a:t>Well designed ads that meet the brand guidelines</a:t>
            </a:r>
            <a:endParaRPr sz="1600"/>
          </a:p>
          <a:p>
            <a:pPr indent="-330200" lvl="0" marL="457200" rtl="0" algn="l">
              <a:spcBef>
                <a:spcPts val="500"/>
              </a:spcBef>
              <a:spcAft>
                <a:spcPts val="0"/>
              </a:spcAft>
              <a:buSzPts val="1600"/>
              <a:buChar char="●"/>
            </a:pPr>
            <a:r>
              <a:rPr lang="en" sz="1600"/>
              <a:t>Ads that champion the brand</a:t>
            </a:r>
            <a:endParaRPr sz="1600"/>
          </a:p>
          <a:p>
            <a:pPr indent="-330200" lvl="0" marL="457200" rtl="0" algn="l">
              <a:spcBef>
                <a:spcPts val="500"/>
              </a:spcBef>
              <a:spcAft>
                <a:spcPts val="0"/>
              </a:spcAft>
              <a:buSzPts val="1600"/>
              <a:buChar char="●"/>
            </a:pPr>
            <a:r>
              <a:rPr lang="en" sz="1600"/>
              <a:t>Ads that follow the brand guidelines / have been put forward by a franchise and accepted into the Brand Guidelines</a:t>
            </a:r>
            <a:endParaRPr sz="1600"/>
          </a:p>
          <a:p>
            <a:pPr indent="-330200" lvl="0" marL="457200" rtl="0" algn="l">
              <a:spcBef>
                <a:spcPts val="500"/>
              </a:spcBef>
              <a:spcAft>
                <a:spcPts val="0"/>
              </a:spcAft>
              <a:buSzPts val="1600"/>
              <a:buChar char="●"/>
            </a:pPr>
            <a:r>
              <a:rPr lang="en" sz="1600"/>
              <a:t>Well crafted advertising messages that promote our offer (</a:t>
            </a:r>
            <a:r>
              <a:rPr lang="en" sz="1600" u="sng">
                <a:solidFill>
                  <a:schemeClr val="hlink"/>
                </a:solidFill>
                <a:hlinkClick r:id="rId4"/>
              </a:rPr>
              <a:t>view this page for inspiration</a:t>
            </a:r>
            <a:r>
              <a:rPr lang="en" sz="1600"/>
              <a:t>)</a:t>
            </a:r>
            <a:endParaRPr sz="1600"/>
          </a:p>
          <a:p>
            <a:pPr indent="-330200" lvl="0" marL="457200" rtl="0" algn="l">
              <a:spcBef>
                <a:spcPts val="500"/>
              </a:spcBef>
              <a:spcAft>
                <a:spcPts val="0"/>
              </a:spcAft>
              <a:buSzPts val="1600"/>
              <a:buChar char="●"/>
            </a:pPr>
            <a:r>
              <a:rPr lang="en" sz="1600"/>
              <a:t>Advertising can and should be creative, but stay within the guidelines and position the brand correctly</a:t>
            </a:r>
            <a:endParaRPr sz="1600"/>
          </a:p>
          <a:p>
            <a:pPr indent="0" lvl="0" marL="0" rtl="0" algn="l">
              <a:spcBef>
                <a:spcPts val="500"/>
              </a:spcBef>
              <a:spcAft>
                <a:spcPts val="1600"/>
              </a:spcAft>
              <a:buNone/>
            </a:pPr>
            <a:r>
              <a:t/>
            </a:r>
            <a:endParaRPr/>
          </a:p>
        </p:txBody>
      </p:sp>
      <p:sp>
        <p:nvSpPr>
          <p:cNvPr id="236" name="Google Shape;236;p30"/>
          <p:cNvSpPr txBox="1"/>
          <p:nvPr>
            <p:ph idx="2" type="title"/>
          </p:nvPr>
        </p:nvSpPr>
        <p:spPr>
          <a:xfrm>
            <a:off x="334475" y="608722"/>
            <a:ext cx="8520600" cy="4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is permissible on the ads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1"/>
          <p:cNvPicPr preferRelativeResize="0"/>
          <p:nvPr/>
        </p:nvPicPr>
        <p:blipFill rotWithShape="1">
          <a:blip r:embed="rId3">
            <a:alphaModFix amt="10000"/>
          </a:blip>
          <a:srcRect b="7978" l="3147" r="0" t="0"/>
          <a:stretch/>
        </p:blipFill>
        <p:spPr>
          <a:xfrm>
            <a:off x="0" y="1431425"/>
            <a:ext cx="3745225" cy="3712075"/>
          </a:xfrm>
          <a:prstGeom prst="rect">
            <a:avLst/>
          </a:prstGeom>
          <a:noFill/>
          <a:ln>
            <a:noFill/>
          </a:ln>
        </p:spPr>
      </p:pic>
      <p:sp>
        <p:nvSpPr>
          <p:cNvPr id="242" name="Google Shape;242;p31"/>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Approved elements for change</a:t>
            </a:r>
            <a:endParaRPr/>
          </a:p>
        </p:txBody>
      </p:sp>
      <p:sp>
        <p:nvSpPr>
          <p:cNvPr id="243" name="Google Shape;243;p31"/>
          <p:cNvSpPr txBox="1"/>
          <p:nvPr>
            <p:ph idx="1" type="body"/>
          </p:nvPr>
        </p:nvSpPr>
        <p:spPr>
          <a:xfrm>
            <a:off x="311700" y="1133700"/>
            <a:ext cx="8520600" cy="37263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Char char="●"/>
            </a:pPr>
            <a:r>
              <a:rPr lang="en" sz="1600">
                <a:solidFill>
                  <a:schemeClr val="dk1"/>
                </a:solidFill>
              </a:rPr>
              <a:t>Franchisee photo</a:t>
            </a:r>
            <a:endParaRPr sz="1600">
              <a:solidFill>
                <a:schemeClr val="dk1"/>
              </a:solidFill>
            </a:endParaRPr>
          </a:p>
          <a:p>
            <a:pPr indent="-330200" lvl="0" marL="457200" rtl="0" algn="l">
              <a:spcBef>
                <a:spcPts val="1000"/>
              </a:spcBef>
              <a:spcAft>
                <a:spcPts val="0"/>
              </a:spcAft>
              <a:buClr>
                <a:schemeClr val="dk1"/>
              </a:buClr>
              <a:buSzPts val="1600"/>
              <a:buChar char="●"/>
            </a:pPr>
            <a:r>
              <a:rPr lang="en" sz="1600">
                <a:solidFill>
                  <a:schemeClr val="dk1"/>
                </a:solidFill>
              </a:rPr>
              <a:t>Headlines </a:t>
            </a:r>
            <a:r>
              <a:rPr lang="en" sz="1200">
                <a:solidFill>
                  <a:schemeClr val="dk1"/>
                </a:solidFill>
              </a:rPr>
              <a:t>(see Page 27 of </a:t>
            </a:r>
            <a:r>
              <a:rPr lang="en" sz="1200" u="sng">
                <a:solidFill>
                  <a:srgbClr val="1155CC"/>
                </a:solidFill>
                <a:hlinkClick r:id="rId4">
                  <a:extLst>
                    <a:ext uri="{A12FA001-AC4F-418D-AE19-62706E023703}">
                      <ahyp:hlinkClr val="tx"/>
                    </a:ext>
                  </a:extLst>
                </a:hlinkClick>
              </a:rPr>
              <a:t>Brand and Marketing Guidelines</a:t>
            </a:r>
            <a:r>
              <a:rPr lang="en" sz="1200">
                <a:solidFill>
                  <a:schemeClr val="dk1"/>
                </a:solidFill>
              </a:rPr>
              <a:t> for pre approved headlines. Other headlines to be submitted for approval to Refresh Head Office)</a:t>
            </a:r>
            <a:endParaRPr sz="1200">
              <a:solidFill>
                <a:schemeClr val="dk1"/>
              </a:solidFill>
            </a:endParaRPr>
          </a:p>
          <a:p>
            <a:pPr indent="-330200" lvl="0" marL="457200" rtl="0" algn="l">
              <a:spcBef>
                <a:spcPts val="1000"/>
              </a:spcBef>
              <a:spcAft>
                <a:spcPts val="0"/>
              </a:spcAft>
              <a:buClr>
                <a:schemeClr val="dk1"/>
              </a:buClr>
              <a:buSzPts val="1600"/>
              <a:buChar char="●"/>
            </a:pPr>
            <a:r>
              <a:rPr lang="en" sz="1600">
                <a:solidFill>
                  <a:schemeClr val="dk1"/>
                </a:solidFill>
              </a:rPr>
              <a:t>Renovation project photography </a:t>
            </a:r>
            <a:r>
              <a:rPr lang="en" sz="1200">
                <a:solidFill>
                  <a:schemeClr val="dk1"/>
                </a:solidFill>
              </a:rPr>
              <a:t>(franchisee projects may be used or stock photography)</a:t>
            </a:r>
            <a:endParaRPr sz="1200">
              <a:solidFill>
                <a:schemeClr val="dk1"/>
              </a:solidFill>
            </a:endParaRPr>
          </a:p>
          <a:p>
            <a:pPr indent="-330200" lvl="0" marL="457200" rtl="0" algn="l">
              <a:spcBef>
                <a:spcPts val="1000"/>
              </a:spcBef>
              <a:spcAft>
                <a:spcPts val="0"/>
              </a:spcAft>
              <a:buClr>
                <a:schemeClr val="dk1"/>
              </a:buClr>
              <a:buSzPts val="1600"/>
              <a:buChar char="●"/>
            </a:pPr>
            <a:r>
              <a:rPr lang="en" sz="1600">
                <a:solidFill>
                  <a:schemeClr val="dk1"/>
                </a:solidFill>
              </a:rPr>
              <a:t>Phone number may be changed to a Franchisee 0800 / 1800 number </a:t>
            </a:r>
            <a:br>
              <a:rPr lang="en" sz="1600">
                <a:solidFill>
                  <a:schemeClr val="dk1"/>
                </a:solidFill>
              </a:rPr>
            </a:br>
            <a:r>
              <a:rPr lang="en" sz="1200">
                <a:solidFill>
                  <a:schemeClr val="dk1"/>
                </a:solidFill>
              </a:rPr>
              <a:t>(only Refresh Head Office issued Numbers can used)</a:t>
            </a:r>
            <a:endParaRPr sz="1200">
              <a:solidFill>
                <a:schemeClr val="dk1"/>
              </a:solidFill>
            </a:endParaRPr>
          </a:p>
          <a:p>
            <a:pPr indent="-330200" lvl="0" marL="457200" rtl="0" algn="l">
              <a:spcBef>
                <a:spcPts val="1000"/>
              </a:spcBef>
              <a:spcAft>
                <a:spcPts val="0"/>
              </a:spcAft>
              <a:buClr>
                <a:schemeClr val="dk1"/>
              </a:buClr>
              <a:buSzPts val="1600"/>
              <a:buChar char="●"/>
            </a:pPr>
            <a:r>
              <a:rPr lang="en" sz="1600">
                <a:solidFill>
                  <a:schemeClr val="dk1"/>
                </a:solidFill>
              </a:rPr>
              <a:t>Team member photos and bio’s</a:t>
            </a:r>
            <a:endParaRPr sz="1600">
              <a:solidFill>
                <a:schemeClr val="dk1"/>
              </a:solidFill>
            </a:endParaRPr>
          </a:p>
          <a:p>
            <a:pPr indent="-330200" lvl="0" marL="457200" rtl="0" algn="l">
              <a:spcBef>
                <a:spcPts val="1000"/>
              </a:spcBef>
              <a:spcAft>
                <a:spcPts val="0"/>
              </a:spcAft>
              <a:buClr>
                <a:schemeClr val="dk1"/>
              </a:buClr>
              <a:buSzPts val="1600"/>
              <a:buChar char="●"/>
            </a:pPr>
            <a:r>
              <a:rPr lang="en" sz="1600" u="sng">
                <a:solidFill>
                  <a:srgbClr val="1155CC"/>
                </a:solidFill>
                <a:hlinkClick r:id="rId5">
                  <a:extLst>
                    <a:ext uri="{A12FA001-AC4F-418D-AE19-62706E023703}">
                      <ahyp:hlinkClr val="tx"/>
                    </a:ext>
                  </a:extLst>
                </a:hlinkClick>
              </a:rPr>
              <a:t>QR code</a:t>
            </a:r>
            <a:r>
              <a:rPr lang="en" sz="1600">
                <a:solidFill>
                  <a:schemeClr val="dk1"/>
                </a:solidFill>
              </a:rPr>
              <a:t> may be added </a:t>
            </a:r>
            <a:r>
              <a:rPr lang="en" sz="1200">
                <a:solidFill>
                  <a:schemeClr val="dk1"/>
                </a:solidFill>
              </a:rPr>
              <a:t>(pointing to Franchisee’s profile page on Refresh website only)</a:t>
            </a:r>
            <a:endParaRPr sz="1200">
              <a:solidFill>
                <a:schemeClr val="dk1"/>
              </a:solidFill>
            </a:endParaRPr>
          </a:p>
          <a:p>
            <a:pPr indent="-330200" lvl="0" marL="457200" rtl="0" algn="l">
              <a:spcBef>
                <a:spcPts val="1000"/>
              </a:spcBef>
              <a:spcAft>
                <a:spcPts val="0"/>
              </a:spcAft>
              <a:buClr>
                <a:schemeClr val="dk1"/>
              </a:buClr>
              <a:buSzPts val="1600"/>
              <a:buChar char="●"/>
            </a:pPr>
            <a:r>
              <a:rPr lang="en" sz="1600">
                <a:solidFill>
                  <a:schemeClr val="dk1"/>
                </a:solidFill>
              </a:rPr>
              <a:t>Website address </a:t>
            </a:r>
            <a:r>
              <a:rPr lang="en" sz="1200">
                <a:solidFill>
                  <a:schemeClr val="dk1"/>
                </a:solidFill>
              </a:rPr>
              <a:t>(pointing to Franchisee’s profile page on Refresh website only)</a:t>
            </a:r>
            <a:endParaRPr sz="1200"/>
          </a:p>
          <a:p>
            <a:pPr indent="0" lvl="0" marL="0" rtl="0" algn="l">
              <a:spcBef>
                <a:spcPts val="1000"/>
              </a:spcBef>
              <a:spcAft>
                <a:spcPts val="1000"/>
              </a:spcAft>
              <a:buNone/>
            </a:pPr>
            <a:r>
              <a:t/>
            </a:r>
            <a:endParaRPr/>
          </a:p>
        </p:txBody>
      </p:sp>
      <p:sp>
        <p:nvSpPr>
          <p:cNvPr id="244" name="Google Shape;244;p31"/>
          <p:cNvSpPr txBox="1"/>
          <p:nvPr>
            <p:ph idx="2" type="title"/>
          </p:nvPr>
        </p:nvSpPr>
        <p:spPr>
          <a:xfrm>
            <a:off x="334475" y="608722"/>
            <a:ext cx="8520600" cy="4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items may be customised by franchisees on ads and flyers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AF47"/>
        </a:solidFill>
      </p:bgPr>
    </p:bg>
    <p:spTree>
      <p:nvGrpSpPr>
        <p:cNvPr id="62" name="Shape 62"/>
        <p:cNvGrpSpPr/>
        <p:nvPr/>
      </p:nvGrpSpPr>
      <p:grpSpPr>
        <a:xfrm>
          <a:off x="0" y="0"/>
          <a:ext cx="0" cy="0"/>
          <a:chOff x="0" y="0"/>
          <a:chExt cx="0" cy="0"/>
        </a:xfrm>
      </p:grpSpPr>
      <p:sp>
        <p:nvSpPr>
          <p:cNvPr id="63" name="Google Shape;63;p14"/>
          <p:cNvSpPr txBox="1"/>
          <p:nvPr>
            <p:ph idx="4294967295" type="title"/>
          </p:nvPr>
        </p:nvSpPr>
        <p:spPr>
          <a:xfrm>
            <a:off x="311700" y="2172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Open Sans"/>
                <a:ea typeface="Open Sans"/>
                <a:cs typeface="Open Sans"/>
                <a:sym typeface="Open Sans"/>
              </a:rPr>
              <a:t>Brand Guidelines</a:t>
            </a:r>
            <a:endParaRPr b="1">
              <a:solidFill>
                <a:schemeClr val="lt1"/>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32"/>
          <p:cNvPicPr preferRelativeResize="0"/>
          <p:nvPr/>
        </p:nvPicPr>
        <p:blipFill rotWithShape="1">
          <a:blip r:embed="rId3">
            <a:alphaModFix amt="10000"/>
          </a:blip>
          <a:srcRect b="7978" l="3147" r="0" t="0"/>
          <a:stretch/>
        </p:blipFill>
        <p:spPr>
          <a:xfrm>
            <a:off x="0" y="1431425"/>
            <a:ext cx="3745225" cy="3712075"/>
          </a:xfrm>
          <a:prstGeom prst="rect">
            <a:avLst/>
          </a:prstGeom>
          <a:noFill/>
          <a:ln>
            <a:noFill/>
          </a:ln>
        </p:spPr>
      </p:pic>
      <p:sp>
        <p:nvSpPr>
          <p:cNvPr id="250" name="Google Shape;250;p32"/>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Approved Headlines</a:t>
            </a:r>
            <a:endParaRPr/>
          </a:p>
        </p:txBody>
      </p:sp>
      <p:sp>
        <p:nvSpPr>
          <p:cNvPr id="251" name="Google Shape;251;p32"/>
          <p:cNvSpPr txBox="1"/>
          <p:nvPr>
            <p:ph idx="1" type="body"/>
          </p:nvPr>
        </p:nvSpPr>
        <p:spPr>
          <a:xfrm>
            <a:off x="231750" y="1490325"/>
            <a:ext cx="4031100" cy="3274500"/>
          </a:xfrm>
          <a:prstGeom prst="rect">
            <a:avLst/>
          </a:prstGeom>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SzPts val="1500"/>
              <a:buChar char="●"/>
            </a:pPr>
            <a:r>
              <a:rPr lang="en" sz="1500"/>
              <a:t>Your local home renovation </a:t>
            </a:r>
            <a:r>
              <a:rPr lang="en" sz="1500"/>
              <a:t>specialist</a:t>
            </a:r>
            <a:endParaRPr sz="1500"/>
          </a:p>
          <a:p>
            <a:pPr indent="-323850" lvl="0" marL="457200" rtl="0" algn="l">
              <a:lnSpc>
                <a:spcPct val="100000"/>
              </a:lnSpc>
              <a:spcBef>
                <a:spcPts val="1000"/>
              </a:spcBef>
              <a:spcAft>
                <a:spcPts val="0"/>
              </a:spcAft>
              <a:buSzPts val="1500"/>
              <a:buChar char="●"/>
            </a:pPr>
            <a:r>
              <a:rPr lang="en" sz="1500"/>
              <a:t>Your local home renovation experts</a:t>
            </a:r>
            <a:endParaRPr sz="1500"/>
          </a:p>
          <a:p>
            <a:pPr indent="-323850" lvl="0" marL="457200" rtl="0" algn="l">
              <a:lnSpc>
                <a:spcPct val="100000"/>
              </a:lnSpc>
              <a:spcBef>
                <a:spcPts val="1000"/>
              </a:spcBef>
              <a:spcAft>
                <a:spcPts val="0"/>
              </a:spcAft>
              <a:buSzPts val="1500"/>
              <a:buChar char="●"/>
            </a:pPr>
            <a:r>
              <a:rPr lang="en" sz="1500"/>
              <a:t>We’re changing the way the world renovates</a:t>
            </a:r>
            <a:endParaRPr sz="1500"/>
          </a:p>
          <a:p>
            <a:pPr indent="-323850" lvl="0" marL="457200" rtl="0" algn="l">
              <a:lnSpc>
                <a:spcPct val="100000"/>
              </a:lnSpc>
              <a:spcBef>
                <a:spcPts val="1000"/>
              </a:spcBef>
              <a:spcAft>
                <a:spcPts val="0"/>
              </a:spcAft>
              <a:buSzPts val="1500"/>
              <a:buChar char="●"/>
            </a:pPr>
            <a:r>
              <a:rPr lang="en" sz="1500"/>
              <a:t>The Refresh process makes renovating easy</a:t>
            </a:r>
            <a:endParaRPr sz="1500"/>
          </a:p>
          <a:p>
            <a:pPr indent="-323850" lvl="0" marL="457200" rtl="0" algn="l">
              <a:lnSpc>
                <a:spcPct val="100000"/>
              </a:lnSpc>
              <a:spcBef>
                <a:spcPts val="1000"/>
              </a:spcBef>
              <a:spcAft>
                <a:spcPts val="0"/>
              </a:spcAft>
              <a:buSzPts val="1500"/>
              <a:buChar char="●"/>
            </a:pPr>
            <a:r>
              <a:rPr lang="en" sz="1500"/>
              <a:t>A fresh approach to renovations</a:t>
            </a:r>
            <a:endParaRPr sz="1500"/>
          </a:p>
          <a:p>
            <a:pPr indent="-323850" lvl="0" marL="457200" rtl="0" algn="l">
              <a:lnSpc>
                <a:spcPct val="100000"/>
              </a:lnSpc>
              <a:spcBef>
                <a:spcPts val="1000"/>
              </a:spcBef>
              <a:spcAft>
                <a:spcPts val="0"/>
              </a:spcAft>
              <a:buSzPts val="1500"/>
              <a:buChar char="●"/>
            </a:pPr>
            <a:r>
              <a:rPr lang="en" sz="1500"/>
              <a:t>Home renovation specialists</a:t>
            </a:r>
            <a:endParaRPr sz="1500"/>
          </a:p>
          <a:p>
            <a:pPr indent="-323850" lvl="0" marL="457200" rtl="0" algn="l">
              <a:lnSpc>
                <a:spcPct val="100000"/>
              </a:lnSpc>
              <a:spcBef>
                <a:spcPts val="1000"/>
              </a:spcBef>
              <a:spcAft>
                <a:spcPts val="1000"/>
              </a:spcAft>
              <a:buSzPts val="1500"/>
              <a:buChar char="●"/>
            </a:pPr>
            <a:r>
              <a:rPr lang="en" sz="1500"/>
              <a:t>Designer bathrooms and custom kitchens</a:t>
            </a:r>
            <a:endParaRPr sz="1500"/>
          </a:p>
        </p:txBody>
      </p:sp>
      <p:sp>
        <p:nvSpPr>
          <p:cNvPr id="252" name="Google Shape;252;p32"/>
          <p:cNvSpPr txBox="1"/>
          <p:nvPr>
            <p:ph idx="2" type="title"/>
          </p:nvPr>
        </p:nvSpPr>
        <p:spPr>
          <a:xfrm>
            <a:off x="311700" y="638275"/>
            <a:ext cx="5967900" cy="8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The below headlines are preapproved for use. Other </a:t>
            </a:r>
            <a:r>
              <a:rPr lang="en" sz="1400"/>
              <a:t>headlines</a:t>
            </a:r>
            <a:r>
              <a:rPr lang="en" sz="1400"/>
              <a:t> require approval from Refresh Head Office before use.</a:t>
            </a:r>
            <a:endParaRPr sz="1400"/>
          </a:p>
        </p:txBody>
      </p:sp>
      <p:sp>
        <p:nvSpPr>
          <p:cNvPr id="253" name="Google Shape;253;p32"/>
          <p:cNvSpPr txBox="1"/>
          <p:nvPr>
            <p:ph idx="1" type="body"/>
          </p:nvPr>
        </p:nvSpPr>
        <p:spPr>
          <a:xfrm>
            <a:off x="4262850" y="1490325"/>
            <a:ext cx="4881300" cy="3274500"/>
          </a:xfrm>
          <a:prstGeom prst="rect">
            <a:avLst/>
          </a:prstGeom>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SzPts val="1500"/>
              <a:buChar char="●"/>
            </a:pPr>
            <a:r>
              <a:rPr lang="en" sz="1500"/>
              <a:t>Relax and let Refresh take care of your renovation</a:t>
            </a:r>
            <a:endParaRPr sz="1500"/>
          </a:p>
          <a:p>
            <a:pPr indent="-323850" lvl="0" marL="457200" rtl="0" algn="l">
              <a:lnSpc>
                <a:spcPct val="100000"/>
              </a:lnSpc>
              <a:spcBef>
                <a:spcPts val="1000"/>
              </a:spcBef>
              <a:spcAft>
                <a:spcPts val="0"/>
              </a:spcAft>
              <a:buSzPts val="1500"/>
              <a:buChar char="●"/>
            </a:pPr>
            <a:r>
              <a:rPr lang="en" sz="1500"/>
              <a:t>House overdue for a renovation?</a:t>
            </a:r>
            <a:endParaRPr sz="1500"/>
          </a:p>
          <a:p>
            <a:pPr indent="-323850" lvl="0" marL="457200" rtl="0" algn="l">
              <a:lnSpc>
                <a:spcPct val="100000"/>
              </a:lnSpc>
              <a:spcBef>
                <a:spcPts val="1000"/>
              </a:spcBef>
              <a:spcAft>
                <a:spcPts val="0"/>
              </a:spcAft>
              <a:buSzPts val="1500"/>
              <a:buChar char="●"/>
            </a:pPr>
            <a:r>
              <a:rPr lang="en" sz="1500"/>
              <a:t>Kitchen overdue for a renovation?</a:t>
            </a:r>
            <a:endParaRPr sz="1500"/>
          </a:p>
          <a:p>
            <a:pPr indent="-323850" lvl="0" marL="457200" rtl="0" algn="l">
              <a:lnSpc>
                <a:spcPct val="100000"/>
              </a:lnSpc>
              <a:spcBef>
                <a:spcPts val="1000"/>
              </a:spcBef>
              <a:spcAft>
                <a:spcPts val="0"/>
              </a:spcAft>
              <a:buSzPts val="1500"/>
              <a:buChar char="●"/>
            </a:pPr>
            <a:r>
              <a:rPr lang="en" sz="1500"/>
              <a:t>Bathroom overdue for a renovation?</a:t>
            </a:r>
            <a:endParaRPr sz="1500"/>
          </a:p>
          <a:p>
            <a:pPr indent="-323850" lvl="0" marL="457200" rtl="0" algn="l">
              <a:lnSpc>
                <a:spcPct val="100000"/>
              </a:lnSpc>
              <a:spcBef>
                <a:spcPts val="1000"/>
              </a:spcBef>
              <a:spcAft>
                <a:spcPts val="0"/>
              </a:spcAft>
              <a:buSzPts val="1500"/>
              <a:buChar char="●"/>
            </a:pPr>
            <a:r>
              <a:rPr lang="en" sz="1500"/>
              <a:t>Refresh will manage your renovation for you</a:t>
            </a:r>
            <a:endParaRPr sz="1500"/>
          </a:p>
          <a:p>
            <a:pPr indent="-323850" lvl="0" marL="457200" rtl="0" algn="l">
              <a:lnSpc>
                <a:spcPct val="100000"/>
              </a:lnSpc>
              <a:spcBef>
                <a:spcPts val="1000"/>
              </a:spcBef>
              <a:spcAft>
                <a:spcPts val="1000"/>
              </a:spcAft>
              <a:buSzPts val="1500"/>
              <a:buChar char="●"/>
            </a:pPr>
            <a:r>
              <a:rPr lang="en" sz="1500"/>
              <a:t>From small projects to complete home renovations</a:t>
            </a:r>
            <a:endParaRPr sz="15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33"/>
          <p:cNvPicPr preferRelativeResize="0"/>
          <p:nvPr/>
        </p:nvPicPr>
        <p:blipFill rotWithShape="1">
          <a:blip r:embed="rId3">
            <a:alphaModFix amt="10000"/>
          </a:blip>
          <a:srcRect b="7978" l="3147" r="0" t="0"/>
          <a:stretch/>
        </p:blipFill>
        <p:spPr>
          <a:xfrm>
            <a:off x="0" y="1431425"/>
            <a:ext cx="3745225" cy="3712075"/>
          </a:xfrm>
          <a:prstGeom prst="rect">
            <a:avLst/>
          </a:prstGeom>
          <a:noFill/>
          <a:ln>
            <a:noFill/>
          </a:ln>
        </p:spPr>
      </p:pic>
      <p:sp>
        <p:nvSpPr>
          <p:cNvPr id="259" name="Google Shape;259;p33"/>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Approved Copy</a:t>
            </a:r>
            <a:endParaRPr/>
          </a:p>
        </p:txBody>
      </p:sp>
      <p:sp>
        <p:nvSpPr>
          <p:cNvPr id="260" name="Google Shape;260;p33"/>
          <p:cNvSpPr txBox="1"/>
          <p:nvPr>
            <p:ph idx="1" type="body"/>
          </p:nvPr>
        </p:nvSpPr>
        <p:spPr>
          <a:xfrm>
            <a:off x="404850" y="1569775"/>
            <a:ext cx="2181900" cy="27936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rial"/>
                <a:ea typeface="Arial"/>
                <a:cs typeface="Arial"/>
                <a:sym typeface="Arial"/>
              </a:rPr>
              <a:t>Word Count: 67</a:t>
            </a:r>
            <a:endParaRPr b="1" sz="1000">
              <a:solidFill>
                <a:schemeClr val="dk1"/>
              </a:solidFill>
              <a:latin typeface="Arial"/>
              <a:ea typeface="Arial"/>
              <a:cs typeface="Arial"/>
              <a:sym typeface="Arial"/>
            </a:endParaRPr>
          </a:p>
          <a:p>
            <a:pPr indent="0" lvl="0" marL="0" rtl="0" algn="l">
              <a:spcBef>
                <a:spcPts val="600"/>
              </a:spcBef>
              <a:spcAft>
                <a:spcPts val="0"/>
              </a:spcAft>
              <a:buNone/>
            </a:pPr>
            <a:r>
              <a:rPr lang="en" sz="1000">
                <a:solidFill>
                  <a:schemeClr val="dk1"/>
                </a:solidFill>
                <a:latin typeface="Arial"/>
                <a:ea typeface="Arial"/>
                <a:cs typeface="Arial"/>
                <a:sym typeface="Arial"/>
              </a:rPr>
              <a:t>Refresh is &lt;country&gt;’s leading builder that specialises in renovations. </a:t>
            </a:r>
            <a:endParaRPr sz="1000">
              <a:solidFill>
                <a:schemeClr val="dk1"/>
              </a:solidFill>
              <a:latin typeface="Arial"/>
              <a:ea typeface="Arial"/>
              <a:cs typeface="Arial"/>
              <a:sym typeface="Arial"/>
            </a:endParaRPr>
          </a:p>
          <a:p>
            <a:pPr indent="0" lvl="0" marL="0" rtl="0" algn="l">
              <a:spcBef>
                <a:spcPts val="600"/>
              </a:spcBef>
              <a:spcAft>
                <a:spcPts val="0"/>
              </a:spcAft>
              <a:buNone/>
            </a:pPr>
            <a:r>
              <a:rPr lang="en" sz="1000">
                <a:solidFill>
                  <a:schemeClr val="dk1"/>
                </a:solidFill>
                <a:latin typeface="Arial"/>
                <a:ea typeface="Arial"/>
                <a:cs typeface="Arial"/>
                <a:sym typeface="Arial"/>
              </a:rPr>
              <a:t>As a design and build specialist, we make things easy by being your one point of contact for the entire renovation process. We have the designers, builders and sub-trades to complete the job on time, on budget and to a high quality. </a:t>
            </a:r>
            <a:endParaRPr sz="1000">
              <a:solidFill>
                <a:schemeClr val="dk1"/>
              </a:solidFill>
              <a:latin typeface="Arial"/>
              <a:ea typeface="Arial"/>
              <a:cs typeface="Arial"/>
              <a:sym typeface="Arial"/>
            </a:endParaRPr>
          </a:p>
          <a:p>
            <a:pPr indent="0" lvl="0" marL="0" rtl="0" algn="l">
              <a:spcBef>
                <a:spcPts val="600"/>
              </a:spcBef>
              <a:spcAft>
                <a:spcPts val="600"/>
              </a:spcAft>
              <a:buNone/>
            </a:pPr>
            <a:r>
              <a:rPr lang="en" sz="1000">
                <a:solidFill>
                  <a:schemeClr val="dk1"/>
                </a:solidFill>
                <a:latin typeface="Arial"/>
                <a:ea typeface="Arial"/>
                <a:cs typeface="Arial"/>
                <a:sym typeface="Arial"/>
              </a:rPr>
              <a:t>Talk to &lt;franchisee&gt; today and find out how they and their team can transform your home.</a:t>
            </a:r>
            <a:endParaRPr sz="1000">
              <a:latin typeface="Arial"/>
              <a:ea typeface="Arial"/>
              <a:cs typeface="Arial"/>
              <a:sym typeface="Arial"/>
            </a:endParaRPr>
          </a:p>
        </p:txBody>
      </p:sp>
      <p:sp>
        <p:nvSpPr>
          <p:cNvPr id="261" name="Google Shape;261;p33"/>
          <p:cNvSpPr txBox="1"/>
          <p:nvPr>
            <p:ph idx="2" type="title"/>
          </p:nvPr>
        </p:nvSpPr>
        <p:spPr>
          <a:xfrm>
            <a:off x="311700" y="638275"/>
            <a:ext cx="5685600" cy="8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The copy below is pre approved for use. Other copy requires approval from Refresh Head Office before use.</a:t>
            </a:r>
            <a:endParaRPr sz="1400"/>
          </a:p>
        </p:txBody>
      </p:sp>
      <p:sp>
        <p:nvSpPr>
          <p:cNvPr id="262" name="Google Shape;262;p33"/>
          <p:cNvSpPr txBox="1"/>
          <p:nvPr>
            <p:ph idx="1" type="body"/>
          </p:nvPr>
        </p:nvSpPr>
        <p:spPr>
          <a:xfrm>
            <a:off x="3107925" y="1569775"/>
            <a:ext cx="2109900" cy="27615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rial"/>
                <a:ea typeface="Arial"/>
                <a:cs typeface="Arial"/>
                <a:sym typeface="Arial"/>
              </a:rPr>
              <a:t>Word Count: 64</a:t>
            </a:r>
            <a:endParaRPr sz="1000">
              <a:solidFill>
                <a:schemeClr val="dk1"/>
              </a:solidFill>
              <a:latin typeface="Arial"/>
              <a:ea typeface="Arial"/>
              <a:cs typeface="Arial"/>
              <a:sym typeface="Arial"/>
            </a:endParaRPr>
          </a:p>
          <a:p>
            <a:pPr indent="0" lvl="0" marL="0" rtl="0" algn="l">
              <a:spcBef>
                <a:spcPts val="600"/>
              </a:spcBef>
              <a:spcAft>
                <a:spcPts val="0"/>
              </a:spcAft>
              <a:buNone/>
            </a:pPr>
            <a:r>
              <a:rPr lang="en" sz="1000">
                <a:solidFill>
                  <a:schemeClr val="dk1"/>
                </a:solidFill>
                <a:latin typeface="Arial"/>
                <a:ea typeface="Arial"/>
                <a:cs typeface="Arial"/>
                <a:sym typeface="Arial"/>
              </a:rPr>
              <a:t>Refresh is your local home renovation specialist - we’re locals who live in the area and can manage your project for you from start to finish. Refresh Renovations can renovate kitchens and bathrooms right through to complete home renovations. Using our online customer portal you can track your project remotely including specifying products and seeing pictures and videos from site. Talk to us today.</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600"/>
              </a:spcAft>
              <a:buNone/>
            </a:pPr>
            <a:r>
              <a:t/>
            </a:r>
            <a:endParaRPr sz="1000">
              <a:solidFill>
                <a:schemeClr val="dk1"/>
              </a:solidFill>
            </a:endParaRPr>
          </a:p>
        </p:txBody>
      </p:sp>
      <p:sp>
        <p:nvSpPr>
          <p:cNvPr id="263" name="Google Shape;263;p33"/>
          <p:cNvSpPr txBox="1"/>
          <p:nvPr>
            <p:ph idx="1" type="body"/>
          </p:nvPr>
        </p:nvSpPr>
        <p:spPr>
          <a:xfrm>
            <a:off x="5726675" y="1569775"/>
            <a:ext cx="2109900" cy="31767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rial"/>
                <a:ea typeface="Arial"/>
                <a:cs typeface="Arial"/>
                <a:sym typeface="Arial"/>
              </a:rPr>
              <a:t>Word Count: 68</a:t>
            </a:r>
            <a:endParaRPr sz="1000">
              <a:solidFill>
                <a:schemeClr val="dk1"/>
              </a:solidFill>
              <a:latin typeface="Arial"/>
              <a:ea typeface="Arial"/>
              <a:cs typeface="Arial"/>
              <a:sym typeface="Arial"/>
            </a:endParaRPr>
          </a:p>
          <a:p>
            <a:pPr indent="0" lvl="0" marL="0" rtl="0" algn="l">
              <a:lnSpc>
                <a:spcPct val="100000"/>
              </a:lnSpc>
              <a:spcBef>
                <a:spcPts val="600"/>
              </a:spcBef>
              <a:spcAft>
                <a:spcPts val="0"/>
              </a:spcAft>
              <a:buNone/>
            </a:pPr>
            <a:r>
              <a:rPr lang="en" sz="850">
                <a:solidFill>
                  <a:schemeClr val="dk1"/>
                </a:solidFill>
                <a:latin typeface="Arial"/>
                <a:ea typeface="Arial"/>
                <a:cs typeface="Arial"/>
                <a:sym typeface="Arial"/>
              </a:rPr>
              <a:t>As a design and build specialist, we make things easy by being your one point of contact for the entire renovation process. We have the designers, builders and subcontractors to complete the job on time, on budget and to the highest standards.</a:t>
            </a:r>
            <a:endParaRPr sz="850">
              <a:solidFill>
                <a:schemeClr val="dk1"/>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chemeClr val="dk1"/>
              </a:solidFill>
              <a:latin typeface="Arial"/>
              <a:ea typeface="Arial"/>
              <a:cs typeface="Arial"/>
              <a:sym typeface="Arial"/>
            </a:endParaRPr>
          </a:p>
          <a:p>
            <a:pPr indent="-282575" lvl="0" marL="457200" rtl="0" algn="l">
              <a:lnSpc>
                <a:spcPct val="100000"/>
              </a:lnSpc>
              <a:spcBef>
                <a:spcPts val="0"/>
              </a:spcBef>
              <a:spcAft>
                <a:spcPts val="0"/>
              </a:spcAft>
              <a:buClr>
                <a:schemeClr val="dk1"/>
              </a:buClr>
              <a:buSzPts val="850"/>
              <a:buFont typeface="Arial"/>
              <a:buChar char="●"/>
            </a:pPr>
            <a:r>
              <a:rPr lang="en" sz="850">
                <a:solidFill>
                  <a:schemeClr val="dk1"/>
                </a:solidFill>
                <a:latin typeface="Arial"/>
                <a:ea typeface="Arial"/>
                <a:cs typeface="Arial"/>
                <a:sym typeface="Arial"/>
              </a:rPr>
              <a:t>Design and build specialists</a:t>
            </a:r>
            <a:endParaRPr sz="850">
              <a:solidFill>
                <a:schemeClr val="dk1"/>
              </a:solidFill>
              <a:latin typeface="Arial"/>
              <a:ea typeface="Arial"/>
              <a:cs typeface="Arial"/>
              <a:sym typeface="Arial"/>
            </a:endParaRPr>
          </a:p>
          <a:p>
            <a:pPr indent="-282575" lvl="0" marL="457200" rtl="0" algn="l">
              <a:lnSpc>
                <a:spcPct val="100000"/>
              </a:lnSpc>
              <a:spcBef>
                <a:spcPts val="500"/>
              </a:spcBef>
              <a:spcAft>
                <a:spcPts val="0"/>
              </a:spcAft>
              <a:buClr>
                <a:schemeClr val="dk1"/>
              </a:buClr>
              <a:buSzPts val="850"/>
              <a:buFont typeface="Arial"/>
              <a:buChar char="●"/>
            </a:pPr>
            <a:r>
              <a:rPr lang="en" sz="850">
                <a:solidFill>
                  <a:schemeClr val="dk1"/>
                </a:solidFill>
                <a:latin typeface="Arial"/>
                <a:ea typeface="Arial"/>
                <a:cs typeface="Arial"/>
                <a:sym typeface="Arial"/>
              </a:rPr>
              <a:t>Better value and a better experience</a:t>
            </a:r>
            <a:endParaRPr sz="850">
              <a:solidFill>
                <a:schemeClr val="dk1"/>
              </a:solidFill>
              <a:latin typeface="Arial"/>
              <a:ea typeface="Arial"/>
              <a:cs typeface="Arial"/>
              <a:sym typeface="Arial"/>
            </a:endParaRPr>
          </a:p>
          <a:p>
            <a:pPr indent="-282575" lvl="0" marL="457200" rtl="0" algn="l">
              <a:lnSpc>
                <a:spcPct val="100000"/>
              </a:lnSpc>
              <a:spcBef>
                <a:spcPts val="500"/>
              </a:spcBef>
              <a:spcAft>
                <a:spcPts val="0"/>
              </a:spcAft>
              <a:buClr>
                <a:schemeClr val="dk1"/>
              </a:buClr>
              <a:buSzPts val="850"/>
              <a:buFont typeface="Arial"/>
              <a:buChar char="●"/>
            </a:pPr>
            <a:r>
              <a:rPr lang="en" sz="850">
                <a:solidFill>
                  <a:schemeClr val="dk1"/>
                </a:solidFill>
                <a:latin typeface="Arial"/>
                <a:ea typeface="Arial"/>
                <a:cs typeface="Arial"/>
                <a:sym typeface="Arial"/>
              </a:rPr>
              <a:t>End-to-end project management</a:t>
            </a:r>
            <a:endParaRPr sz="850">
              <a:solidFill>
                <a:schemeClr val="dk1"/>
              </a:solidFill>
              <a:latin typeface="Arial"/>
              <a:ea typeface="Arial"/>
              <a:cs typeface="Arial"/>
              <a:sym typeface="Arial"/>
            </a:endParaRPr>
          </a:p>
          <a:p>
            <a:pPr indent="-282575" lvl="0" marL="457200" rtl="0" algn="l">
              <a:lnSpc>
                <a:spcPct val="100000"/>
              </a:lnSpc>
              <a:spcBef>
                <a:spcPts val="500"/>
              </a:spcBef>
              <a:spcAft>
                <a:spcPts val="0"/>
              </a:spcAft>
              <a:buClr>
                <a:schemeClr val="dk1"/>
              </a:buClr>
              <a:buSzPts val="850"/>
              <a:buFont typeface="Arial"/>
              <a:buChar char="●"/>
            </a:pPr>
            <a:r>
              <a:rPr lang="en" sz="850">
                <a:solidFill>
                  <a:schemeClr val="dk1"/>
                </a:solidFill>
                <a:latin typeface="Arial"/>
                <a:ea typeface="Arial"/>
                <a:cs typeface="Arial"/>
                <a:sym typeface="Arial"/>
              </a:rPr>
              <a:t>Streamlined client communication</a:t>
            </a:r>
            <a:endParaRPr sz="850">
              <a:solidFill>
                <a:schemeClr val="dk1"/>
              </a:solidFill>
              <a:latin typeface="Arial"/>
              <a:ea typeface="Arial"/>
              <a:cs typeface="Arial"/>
              <a:sym typeface="Arial"/>
            </a:endParaRPr>
          </a:p>
          <a:p>
            <a:pPr indent="-282575" lvl="0" marL="457200" rtl="0" algn="l">
              <a:lnSpc>
                <a:spcPct val="100000"/>
              </a:lnSpc>
              <a:spcBef>
                <a:spcPts val="500"/>
              </a:spcBef>
              <a:spcAft>
                <a:spcPts val="0"/>
              </a:spcAft>
              <a:buClr>
                <a:schemeClr val="dk1"/>
              </a:buClr>
              <a:buSzPts val="850"/>
              <a:buFont typeface="Arial"/>
              <a:buChar char="●"/>
            </a:pPr>
            <a:r>
              <a:rPr lang="en" sz="850">
                <a:solidFill>
                  <a:schemeClr val="dk1"/>
                </a:solidFill>
                <a:latin typeface="Arial"/>
                <a:ea typeface="Arial"/>
                <a:cs typeface="Arial"/>
                <a:sym typeface="Arial"/>
              </a:rPr>
              <a:t>One point of contact makes it hassle-free</a:t>
            </a:r>
            <a:endParaRPr sz="850">
              <a:solidFill>
                <a:schemeClr val="dk1"/>
              </a:solidFill>
              <a:latin typeface="Arial"/>
              <a:ea typeface="Arial"/>
              <a:cs typeface="Arial"/>
              <a:sym typeface="Arial"/>
            </a:endParaRPr>
          </a:p>
          <a:p>
            <a:pPr indent="-282575" lvl="0" marL="457200" rtl="0" algn="l">
              <a:lnSpc>
                <a:spcPct val="100000"/>
              </a:lnSpc>
              <a:spcBef>
                <a:spcPts val="500"/>
              </a:spcBef>
              <a:spcAft>
                <a:spcPts val="0"/>
              </a:spcAft>
              <a:buClr>
                <a:schemeClr val="dk1"/>
              </a:buClr>
              <a:buSzPts val="850"/>
              <a:buFont typeface="Arial"/>
              <a:buChar char="●"/>
            </a:pPr>
            <a:r>
              <a:rPr lang="en" sz="850">
                <a:solidFill>
                  <a:schemeClr val="dk1"/>
                </a:solidFill>
                <a:latin typeface="Arial"/>
                <a:ea typeface="Arial"/>
                <a:cs typeface="Arial"/>
                <a:sym typeface="Arial"/>
              </a:rPr>
              <a:t>Interior design advice</a:t>
            </a:r>
            <a:endParaRPr sz="850">
              <a:solidFill>
                <a:schemeClr val="dk1"/>
              </a:solidFill>
              <a:latin typeface="Arial"/>
              <a:ea typeface="Arial"/>
              <a:cs typeface="Arial"/>
              <a:sym typeface="Arial"/>
            </a:endParaRPr>
          </a:p>
          <a:p>
            <a:pPr indent="0" lvl="0" marL="0" rtl="0" algn="l">
              <a:spcBef>
                <a:spcPts val="600"/>
              </a:spcBef>
              <a:spcAft>
                <a:spcPts val="0"/>
              </a:spcAft>
              <a:buNone/>
            </a:pPr>
            <a:r>
              <a:t/>
            </a:r>
            <a:endParaRPr sz="700">
              <a:solidFill>
                <a:schemeClr val="dk1"/>
              </a:solidFill>
              <a:latin typeface="Arial"/>
              <a:ea typeface="Arial"/>
              <a:cs typeface="Arial"/>
              <a:sym typeface="Arial"/>
            </a:endParaRPr>
          </a:p>
          <a:p>
            <a:pPr indent="0" lvl="0" marL="0" rtl="0" algn="l">
              <a:spcBef>
                <a:spcPts val="400"/>
              </a:spcBef>
              <a:spcAft>
                <a:spcPts val="0"/>
              </a:spcAft>
              <a:buNone/>
            </a:pPr>
            <a:r>
              <a:t/>
            </a:r>
            <a:endParaRPr sz="11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34"/>
          <p:cNvPicPr preferRelativeResize="0"/>
          <p:nvPr/>
        </p:nvPicPr>
        <p:blipFill rotWithShape="1">
          <a:blip r:embed="rId3">
            <a:alphaModFix amt="10000"/>
          </a:blip>
          <a:srcRect b="7978" l="3147" r="0" t="0"/>
          <a:stretch/>
        </p:blipFill>
        <p:spPr>
          <a:xfrm>
            <a:off x="0" y="1431425"/>
            <a:ext cx="3745225" cy="3712075"/>
          </a:xfrm>
          <a:prstGeom prst="rect">
            <a:avLst/>
          </a:prstGeom>
          <a:noFill/>
          <a:ln>
            <a:noFill/>
          </a:ln>
        </p:spPr>
      </p:pic>
      <p:sp>
        <p:nvSpPr>
          <p:cNvPr id="269" name="Google Shape;269;p34"/>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Approved Copy </a:t>
            </a:r>
            <a:r>
              <a:rPr lang="en">
                <a:solidFill>
                  <a:srgbClr val="B7B7B7"/>
                </a:solidFill>
              </a:rPr>
              <a:t>continued</a:t>
            </a:r>
            <a:endParaRPr>
              <a:solidFill>
                <a:srgbClr val="B7B7B7"/>
              </a:solidFill>
            </a:endParaRPr>
          </a:p>
        </p:txBody>
      </p:sp>
      <p:sp>
        <p:nvSpPr>
          <p:cNvPr id="270" name="Google Shape;270;p34"/>
          <p:cNvSpPr txBox="1"/>
          <p:nvPr>
            <p:ph idx="1" type="body"/>
          </p:nvPr>
        </p:nvSpPr>
        <p:spPr>
          <a:xfrm>
            <a:off x="404850" y="1569775"/>
            <a:ext cx="2181900" cy="27936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rial"/>
                <a:ea typeface="Arial"/>
                <a:cs typeface="Arial"/>
                <a:sym typeface="Arial"/>
              </a:rPr>
              <a:t>Word Count: 41</a:t>
            </a:r>
            <a:endParaRPr sz="1000">
              <a:solidFill>
                <a:schemeClr val="dk1"/>
              </a:solidFill>
              <a:latin typeface="Arial"/>
              <a:ea typeface="Arial"/>
              <a:cs typeface="Arial"/>
              <a:sym typeface="Arial"/>
            </a:endParaRPr>
          </a:p>
          <a:p>
            <a:pPr indent="0" lvl="0" marL="0" rtl="0" algn="l">
              <a:spcBef>
                <a:spcPts val="600"/>
              </a:spcBef>
              <a:spcAft>
                <a:spcPts val="0"/>
              </a:spcAft>
              <a:buNone/>
            </a:pPr>
            <a:r>
              <a:rPr lang="en" sz="1000">
                <a:solidFill>
                  <a:schemeClr val="dk1"/>
                </a:solidFill>
                <a:latin typeface="Arial"/>
                <a:ea typeface="Arial"/>
                <a:cs typeface="Arial"/>
                <a:sym typeface="Arial"/>
              </a:rPr>
              <a:t>Refresh is New Zealand’s leading builder that specialises in renovations. Working with Refresh, you can be assured that your renovation will be cost-effective and hassle free. We work with you, within your budget to design and deliver the home you want.</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100">
              <a:solidFill>
                <a:schemeClr val="dk1"/>
              </a:solidFill>
              <a:latin typeface="Arial"/>
              <a:ea typeface="Arial"/>
              <a:cs typeface="Arial"/>
              <a:sym typeface="Arial"/>
            </a:endParaRPr>
          </a:p>
          <a:p>
            <a:pPr indent="0" lvl="0" marL="0" rtl="0" algn="l">
              <a:spcBef>
                <a:spcPts val="0"/>
              </a:spcBef>
              <a:spcAft>
                <a:spcPts val="600"/>
              </a:spcAft>
              <a:buNone/>
            </a:pPr>
            <a:r>
              <a:t/>
            </a:r>
            <a:endParaRPr sz="1000">
              <a:solidFill>
                <a:schemeClr val="dk1"/>
              </a:solidFill>
              <a:latin typeface="Arial"/>
              <a:ea typeface="Arial"/>
              <a:cs typeface="Arial"/>
              <a:sym typeface="Arial"/>
            </a:endParaRPr>
          </a:p>
        </p:txBody>
      </p:sp>
      <p:sp>
        <p:nvSpPr>
          <p:cNvPr id="271" name="Google Shape;271;p34"/>
          <p:cNvSpPr txBox="1"/>
          <p:nvPr>
            <p:ph idx="2" type="title"/>
          </p:nvPr>
        </p:nvSpPr>
        <p:spPr>
          <a:xfrm>
            <a:off x="311700" y="638275"/>
            <a:ext cx="5685600" cy="8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The copy below is pre approved for use. Other copy requires approval from Refresh Head Office before use.</a:t>
            </a:r>
            <a:endParaRPr sz="1400"/>
          </a:p>
        </p:txBody>
      </p:sp>
      <p:sp>
        <p:nvSpPr>
          <p:cNvPr id="272" name="Google Shape;272;p34"/>
          <p:cNvSpPr txBox="1"/>
          <p:nvPr>
            <p:ph idx="1" type="body"/>
          </p:nvPr>
        </p:nvSpPr>
        <p:spPr>
          <a:xfrm>
            <a:off x="3107925" y="1569775"/>
            <a:ext cx="2109900" cy="31707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rial"/>
                <a:ea typeface="Arial"/>
                <a:cs typeface="Arial"/>
                <a:sym typeface="Arial"/>
              </a:rPr>
              <a:t>Word Count: 52</a:t>
            </a:r>
            <a:endParaRPr sz="1000">
              <a:solidFill>
                <a:schemeClr val="dk1"/>
              </a:solidFill>
              <a:latin typeface="Arial"/>
              <a:ea typeface="Arial"/>
              <a:cs typeface="Arial"/>
              <a:sym typeface="Arial"/>
            </a:endParaRPr>
          </a:p>
          <a:p>
            <a:pPr indent="0" lvl="0" marL="0" rtl="0" algn="l">
              <a:spcBef>
                <a:spcPts val="600"/>
              </a:spcBef>
              <a:spcAft>
                <a:spcPts val="0"/>
              </a:spcAft>
              <a:buNone/>
            </a:pPr>
            <a:r>
              <a:rPr lang="en" sz="1000">
                <a:solidFill>
                  <a:schemeClr val="dk1"/>
                </a:solidFill>
                <a:latin typeface="Arial"/>
                <a:ea typeface="Arial"/>
                <a:cs typeface="Arial"/>
                <a:sym typeface="Arial"/>
              </a:rPr>
              <a:t>Your local home renovation specialists:</a:t>
            </a:r>
            <a:endParaRPr sz="1000">
              <a:solidFill>
                <a:schemeClr val="dk1"/>
              </a:solidFill>
              <a:latin typeface="Arial"/>
              <a:ea typeface="Arial"/>
              <a:cs typeface="Arial"/>
              <a:sym typeface="Arial"/>
            </a:endParaRPr>
          </a:p>
          <a:p>
            <a:pPr indent="-177800" lvl="0" marL="142875" rtl="0" algn="l">
              <a:spcBef>
                <a:spcPts val="600"/>
              </a:spcBef>
              <a:spcAft>
                <a:spcPts val="0"/>
              </a:spcAft>
              <a:buClr>
                <a:schemeClr val="dk1"/>
              </a:buClr>
              <a:buSzPts val="1000"/>
              <a:buFont typeface="Arial"/>
              <a:buChar char="●"/>
            </a:pPr>
            <a:r>
              <a:rPr lang="en" sz="1000">
                <a:solidFill>
                  <a:schemeClr val="dk1"/>
                </a:solidFill>
                <a:latin typeface="Arial"/>
                <a:ea typeface="Arial"/>
                <a:cs typeface="Arial"/>
                <a:sym typeface="Arial"/>
              </a:rPr>
              <a:t>We’ll manage the entire project for you	</a:t>
            </a:r>
            <a:endParaRPr sz="1000">
              <a:solidFill>
                <a:schemeClr val="dk1"/>
              </a:solidFill>
              <a:latin typeface="Arial"/>
              <a:ea typeface="Arial"/>
              <a:cs typeface="Arial"/>
              <a:sym typeface="Arial"/>
            </a:endParaRPr>
          </a:p>
          <a:p>
            <a:pPr indent="-177800" lvl="0" marL="142875" rtl="0" algn="l">
              <a:spcBef>
                <a:spcPts val="1000"/>
              </a:spcBef>
              <a:spcAft>
                <a:spcPts val="0"/>
              </a:spcAft>
              <a:buClr>
                <a:schemeClr val="dk1"/>
              </a:buClr>
              <a:buSzPts val="1000"/>
              <a:buFont typeface="Arial"/>
              <a:buChar char="●"/>
            </a:pPr>
            <a:r>
              <a:rPr lang="en" sz="1000">
                <a:solidFill>
                  <a:schemeClr val="dk1"/>
                </a:solidFill>
                <a:latin typeface="Arial"/>
                <a:ea typeface="Arial"/>
                <a:cs typeface="Arial"/>
                <a:sym typeface="Arial"/>
              </a:rPr>
              <a:t>Cloud based software so you can view progress and make product choices online	</a:t>
            </a:r>
            <a:endParaRPr sz="1000">
              <a:solidFill>
                <a:schemeClr val="dk1"/>
              </a:solidFill>
              <a:latin typeface="Arial"/>
              <a:ea typeface="Arial"/>
              <a:cs typeface="Arial"/>
              <a:sym typeface="Arial"/>
            </a:endParaRPr>
          </a:p>
          <a:p>
            <a:pPr indent="-177800" lvl="0" marL="142875" rtl="0" algn="l">
              <a:spcBef>
                <a:spcPts val="1000"/>
              </a:spcBef>
              <a:spcAft>
                <a:spcPts val="0"/>
              </a:spcAft>
              <a:buClr>
                <a:schemeClr val="dk1"/>
              </a:buClr>
              <a:buSzPts val="1000"/>
              <a:buFont typeface="Arial"/>
              <a:buChar char="●"/>
            </a:pPr>
            <a:r>
              <a:rPr lang="en" sz="1000">
                <a:solidFill>
                  <a:schemeClr val="dk1"/>
                </a:solidFill>
                <a:latin typeface="Arial"/>
                <a:ea typeface="Arial"/>
                <a:cs typeface="Arial"/>
                <a:sym typeface="Arial"/>
              </a:rPr>
              <a:t>Specialists at completing projects for out of town clients	</a:t>
            </a:r>
            <a:endParaRPr sz="1000">
              <a:solidFill>
                <a:schemeClr val="dk1"/>
              </a:solidFill>
              <a:latin typeface="Arial"/>
              <a:ea typeface="Arial"/>
              <a:cs typeface="Arial"/>
              <a:sym typeface="Arial"/>
            </a:endParaRPr>
          </a:p>
          <a:p>
            <a:pPr indent="-177800" lvl="0" marL="142875" rtl="0" algn="l">
              <a:spcBef>
                <a:spcPts val="1000"/>
              </a:spcBef>
              <a:spcAft>
                <a:spcPts val="0"/>
              </a:spcAft>
              <a:buClr>
                <a:schemeClr val="dk1"/>
              </a:buClr>
              <a:buSzPts val="1000"/>
              <a:buFont typeface="Arial"/>
              <a:buChar char="●"/>
            </a:pPr>
            <a:r>
              <a:rPr lang="en" sz="1000">
                <a:solidFill>
                  <a:schemeClr val="dk1"/>
                </a:solidFill>
                <a:latin typeface="Arial"/>
                <a:ea typeface="Arial"/>
                <a:cs typeface="Arial"/>
                <a:sym typeface="Arial"/>
              </a:rPr>
              <a:t>We do all types of renovations from kitchens and bathrooms to complete home makeovers</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600"/>
              </a:spcAft>
              <a:buNone/>
            </a:pPr>
            <a:r>
              <a:t/>
            </a:r>
            <a:endParaRPr sz="1000">
              <a:solidFill>
                <a:schemeClr val="dk1"/>
              </a:solidFill>
            </a:endParaRPr>
          </a:p>
        </p:txBody>
      </p:sp>
      <p:sp>
        <p:nvSpPr>
          <p:cNvPr id="273" name="Google Shape;273;p34"/>
          <p:cNvSpPr txBox="1"/>
          <p:nvPr>
            <p:ph idx="1" type="body"/>
          </p:nvPr>
        </p:nvSpPr>
        <p:spPr>
          <a:xfrm>
            <a:off x="5726675" y="1569775"/>
            <a:ext cx="2310300" cy="32127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rial"/>
                <a:ea typeface="Arial"/>
                <a:cs typeface="Arial"/>
                <a:sym typeface="Arial"/>
              </a:rPr>
              <a:t>Word Count: 75</a:t>
            </a:r>
            <a:endParaRPr sz="1000">
              <a:solidFill>
                <a:schemeClr val="dk1"/>
              </a:solidFill>
              <a:latin typeface="Arial"/>
              <a:ea typeface="Arial"/>
              <a:cs typeface="Arial"/>
              <a:sym typeface="Arial"/>
            </a:endParaRPr>
          </a:p>
          <a:p>
            <a:pPr indent="0" lvl="0" marL="0" rtl="0" algn="l">
              <a:spcBef>
                <a:spcPts val="600"/>
              </a:spcBef>
              <a:spcAft>
                <a:spcPts val="0"/>
              </a:spcAft>
              <a:buNone/>
            </a:pPr>
            <a:r>
              <a:rPr lang="en" sz="900">
                <a:solidFill>
                  <a:schemeClr val="dk1"/>
                </a:solidFill>
                <a:latin typeface="Arial"/>
                <a:ea typeface="Arial"/>
                <a:cs typeface="Arial"/>
                <a:sym typeface="Arial"/>
              </a:rPr>
              <a:t>As a design and build specialist, we make things easy by being your one point of contact for the entire renovation process. We have the designers, builders and sub-trades to complete the job on time, on budget and to the high </a:t>
            </a:r>
            <a:endParaRPr sz="900">
              <a:solidFill>
                <a:schemeClr val="dk1"/>
              </a:solidFill>
              <a:latin typeface="Arial"/>
              <a:ea typeface="Arial"/>
              <a:cs typeface="Arial"/>
              <a:sym typeface="Arial"/>
            </a:endParaRPr>
          </a:p>
          <a:p>
            <a:pPr indent="0" lvl="0" marL="0" rtl="0" algn="l">
              <a:spcBef>
                <a:spcPts val="0"/>
              </a:spcBef>
              <a:spcAft>
                <a:spcPts val="0"/>
              </a:spcAft>
              <a:buNone/>
            </a:pPr>
            <a:r>
              <a:t/>
            </a:r>
            <a:endParaRPr sz="900">
              <a:solidFill>
                <a:schemeClr val="dk1"/>
              </a:solidFill>
              <a:latin typeface="Arial"/>
              <a:ea typeface="Arial"/>
              <a:cs typeface="Arial"/>
              <a:sym typeface="Arial"/>
            </a:endParaRPr>
          </a:p>
          <a:p>
            <a:pPr indent="0" lvl="0" marL="0" rtl="0" algn="l">
              <a:spcBef>
                <a:spcPts val="0"/>
              </a:spcBef>
              <a:spcAft>
                <a:spcPts val="0"/>
              </a:spcAft>
              <a:buNone/>
            </a:pPr>
            <a:r>
              <a:rPr b="1" lang="en" sz="900">
                <a:solidFill>
                  <a:schemeClr val="dk1"/>
                </a:solidFill>
                <a:latin typeface="Arial"/>
                <a:ea typeface="Arial"/>
                <a:cs typeface="Arial"/>
                <a:sym typeface="Arial"/>
              </a:rPr>
              <a:t>We specialise in: </a:t>
            </a:r>
            <a:endParaRPr sz="900">
              <a:solidFill>
                <a:schemeClr val="dk1"/>
              </a:solidFill>
              <a:latin typeface="Arial"/>
              <a:ea typeface="Arial"/>
              <a:cs typeface="Arial"/>
              <a:sym typeface="Arial"/>
            </a:endParaRPr>
          </a:p>
          <a:p>
            <a:pPr indent="0" lvl="0" marL="0" rtl="0" algn="l">
              <a:spcBef>
                <a:spcPts val="0"/>
              </a:spcBef>
              <a:spcAft>
                <a:spcPts val="0"/>
              </a:spcAft>
              <a:buNone/>
            </a:pPr>
            <a:r>
              <a:rPr lang="en" sz="900">
                <a:solidFill>
                  <a:schemeClr val="dk1"/>
                </a:solidFill>
                <a:latin typeface="Arial"/>
                <a:ea typeface="Arial"/>
                <a:cs typeface="Arial"/>
                <a:sym typeface="Arial"/>
              </a:rPr>
              <a:t>•	Extensions</a:t>
            </a:r>
            <a:endParaRPr sz="900">
              <a:solidFill>
                <a:schemeClr val="dk1"/>
              </a:solidFill>
              <a:latin typeface="Arial"/>
              <a:ea typeface="Arial"/>
              <a:cs typeface="Arial"/>
              <a:sym typeface="Arial"/>
            </a:endParaRPr>
          </a:p>
          <a:p>
            <a:pPr indent="0" lvl="0" marL="0" rtl="0" algn="l">
              <a:spcBef>
                <a:spcPts val="0"/>
              </a:spcBef>
              <a:spcAft>
                <a:spcPts val="0"/>
              </a:spcAft>
              <a:buNone/>
            </a:pPr>
            <a:r>
              <a:rPr lang="en" sz="900">
                <a:solidFill>
                  <a:schemeClr val="dk1"/>
                </a:solidFill>
                <a:latin typeface="Arial"/>
                <a:ea typeface="Arial"/>
                <a:cs typeface="Arial"/>
                <a:sym typeface="Arial"/>
              </a:rPr>
              <a:t>•	Kitchen renovations</a:t>
            </a:r>
            <a:endParaRPr sz="900">
              <a:solidFill>
                <a:schemeClr val="dk1"/>
              </a:solidFill>
              <a:latin typeface="Arial"/>
              <a:ea typeface="Arial"/>
              <a:cs typeface="Arial"/>
              <a:sym typeface="Arial"/>
            </a:endParaRPr>
          </a:p>
          <a:p>
            <a:pPr indent="0" lvl="0" marL="0" rtl="0" algn="l">
              <a:spcBef>
                <a:spcPts val="0"/>
              </a:spcBef>
              <a:spcAft>
                <a:spcPts val="0"/>
              </a:spcAft>
              <a:buNone/>
            </a:pPr>
            <a:r>
              <a:rPr lang="en" sz="900">
                <a:solidFill>
                  <a:schemeClr val="dk1"/>
                </a:solidFill>
                <a:latin typeface="Arial"/>
                <a:ea typeface="Arial"/>
                <a:cs typeface="Arial"/>
                <a:sym typeface="Arial"/>
              </a:rPr>
              <a:t>•	Bathroom renovations</a:t>
            </a:r>
            <a:endParaRPr sz="900">
              <a:solidFill>
                <a:schemeClr val="dk1"/>
              </a:solidFill>
              <a:latin typeface="Arial"/>
              <a:ea typeface="Arial"/>
              <a:cs typeface="Arial"/>
              <a:sym typeface="Arial"/>
            </a:endParaRPr>
          </a:p>
          <a:p>
            <a:pPr indent="0" lvl="0" marL="0" rtl="0" algn="l">
              <a:spcBef>
                <a:spcPts val="0"/>
              </a:spcBef>
              <a:spcAft>
                <a:spcPts val="0"/>
              </a:spcAft>
              <a:buNone/>
            </a:pPr>
            <a:r>
              <a:rPr lang="en" sz="900">
                <a:solidFill>
                  <a:schemeClr val="dk1"/>
                </a:solidFill>
                <a:latin typeface="Arial"/>
                <a:ea typeface="Arial"/>
                <a:cs typeface="Arial"/>
                <a:sym typeface="Arial"/>
              </a:rPr>
              <a:t>•	Warm up your home</a:t>
            </a:r>
            <a:endParaRPr sz="900">
              <a:solidFill>
                <a:schemeClr val="dk1"/>
              </a:solidFill>
              <a:latin typeface="Arial"/>
              <a:ea typeface="Arial"/>
              <a:cs typeface="Arial"/>
              <a:sym typeface="Arial"/>
            </a:endParaRPr>
          </a:p>
          <a:p>
            <a:pPr indent="0" lvl="0" marL="0" rtl="0" algn="l">
              <a:spcBef>
                <a:spcPts val="0"/>
              </a:spcBef>
              <a:spcAft>
                <a:spcPts val="0"/>
              </a:spcAft>
              <a:buNone/>
            </a:pPr>
            <a:r>
              <a:rPr lang="en" sz="900">
                <a:solidFill>
                  <a:schemeClr val="dk1"/>
                </a:solidFill>
                <a:latin typeface="Arial"/>
                <a:ea typeface="Arial"/>
                <a:cs typeface="Arial"/>
                <a:sym typeface="Arial"/>
              </a:rPr>
              <a:t>•	Adding a second storey</a:t>
            </a:r>
            <a:endParaRPr sz="900">
              <a:solidFill>
                <a:schemeClr val="dk1"/>
              </a:solidFill>
              <a:latin typeface="Arial"/>
              <a:ea typeface="Arial"/>
              <a:cs typeface="Arial"/>
              <a:sym typeface="Arial"/>
            </a:endParaRPr>
          </a:p>
          <a:p>
            <a:pPr indent="0" lvl="0" marL="0" rtl="0" algn="l">
              <a:spcBef>
                <a:spcPts val="0"/>
              </a:spcBef>
              <a:spcAft>
                <a:spcPts val="0"/>
              </a:spcAft>
              <a:buNone/>
            </a:pPr>
            <a:r>
              <a:rPr lang="en" sz="900">
                <a:solidFill>
                  <a:schemeClr val="dk1"/>
                </a:solidFill>
                <a:latin typeface="Arial"/>
                <a:ea typeface="Arial"/>
                <a:cs typeface="Arial"/>
                <a:sym typeface="Arial"/>
              </a:rPr>
              <a:t>•	Create open-plan spaces</a:t>
            </a:r>
            <a:endParaRPr sz="900">
              <a:solidFill>
                <a:schemeClr val="dk1"/>
              </a:solidFill>
              <a:latin typeface="Arial"/>
              <a:ea typeface="Arial"/>
              <a:cs typeface="Arial"/>
              <a:sym typeface="Arial"/>
            </a:endParaRPr>
          </a:p>
          <a:p>
            <a:pPr indent="0" lvl="0" marL="0" rtl="0" algn="l">
              <a:spcBef>
                <a:spcPts val="0"/>
              </a:spcBef>
              <a:spcAft>
                <a:spcPts val="0"/>
              </a:spcAft>
              <a:buNone/>
            </a:pPr>
            <a:r>
              <a:rPr lang="en" sz="900">
                <a:solidFill>
                  <a:schemeClr val="dk1"/>
                </a:solidFill>
                <a:latin typeface="Arial"/>
                <a:ea typeface="Arial"/>
                <a:cs typeface="Arial"/>
                <a:sym typeface="Arial"/>
              </a:rPr>
              <a:t>•	Indoor / outdoor flow</a:t>
            </a:r>
            <a:endParaRPr sz="900">
              <a:solidFill>
                <a:schemeClr val="dk1"/>
              </a:solidFill>
              <a:latin typeface="Arial"/>
              <a:ea typeface="Arial"/>
              <a:cs typeface="Arial"/>
              <a:sym typeface="Arial"/>
            </a:endParaRPr>
          </a:p>
          <a:p>
            <a:pPr indent="0" lvl="0" marL="0" rtl="0" algn="l">
              <a:spcBef>
                <a:spcPts val="0"/>
              </a:spcBef>
              <a:spcAft>
                <a:spcPts val="0"/>
              </a:spcAft>
              <a:buNone/>
            </a:pPr>
            <a:r>
              <a:rPr lang="en" sz="900">
                <a:solidFill>
                  <a:schemeClr val="dk1"/>
                </a:solidFill>
                <a:latin typeface="Arial"/>
                <a:ea typeface="Arial"/>
                <a:cs typeface="Arial"/>
                <a:sym typeface="Arial"/>
              </a:rPr>
              <a:t>•	Loft room conversions</a:t>
            </a:r>
            <a:endParaRPr sz="900">
              <a:solidFill>
                <a:schemeClr val="dk1"/>
              </a:solidFill>
              <a:latin typeface="Arial"/>
              <a:ea typeface="Arial"/>
              <a:cs typeface="Arial"/>
              <a:sym typeface="Arial"/>
            </a:endParaRPr>
          </a:p>
          <a:p>
            <a:pPr indent="0" lvl="0" marL="0" rtl="0" algn="l">
              <a:spcBef>
                <a:spcPts val="0"/>
              </a:spcBef>
              <a:spcAft>
                <a:spcPts val="0"/>
              </a:spcAft>
              <a:buNone/>
            </a:pPr>
            <a:r>
              <a:t/>
            </a:r>
            <a:endParaRPr sz="11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35"/>
          <p:cNvPicPr preferRelativeResize="0"/>
          <p:nvPr/>
        </p:nvPicPr>
        <p:blipFill>
          <a:blip r:embed="rId3">
            <a:alphaModFix/>
          </a:blip>
          <a:stretch>
            <a:fillRect/>
          </a:stretch>
        </p:blipFill>
        <p:spPr>
          <a:xfrm>
            <a:off x="1860650" y="889438"/>
            <a:ext cx="5151500" cy="3569049"/>
          </a:xfrm>
          <a:prstGeom prst="rect">
            <a:avLst/>
          </a:prstGeom>
          <a:noFill/>
          <a:ln>
            <a:noFill/>
          </a:ln>
        </p:spPr>
      </p:pic>
      <p:sp>
        <p:nvSpPr>
          <p:cNvPr id="279" name="Google Shape;279;p35"/>
          <p:cNvSpPr txBox="1"/>
          <p:nvPr/>
        </p:nvSpPr>
        <p:spPr>
          <a:xfrm>
            <a:off x="305375" y="126175"/>
            <a:ext cx="4969500" cy="48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666666"/>
                </a:solidFill>
                <a:latin typeface="Open Sans"/>
                <a:ea typeface="Open Sans"/>
                <a:cs typeface="Open Sans"/>
                <a:sym typeface="Open Sans"/>
              </a:rPr>
              <a:t>Local Print ad examples </a:t>
            </a:r>
            <a:endParaRPr b="1" sz="2300">
              <a:solidFill>
                <a:srgbClr val="666666"/>
              </a:solidFill>
              <a:latin typeface="Open Sans"/>
              <a:ea typeface="Open Sans"/>
              <a:cs typeface="Open Sans"/>
              <a:sym typeface="Open Sans"/>
            </a:endParaRPr>
          </a:p>
        </p:txBody>
      </p:sp>
      <p:sp>
        <p:nvSpPr>
          <p:cNvPr id="280" name="Google Shape;280;p35"/>
          <p:cNvSpPr txBox="1"/>
          <p:nvPr/>
        </p:nvSpPr>
        <p:spPr>
          <a:xfrm>
            <a:off x="7265075" y="1007050"/>
            <a:ext cx="1659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Highlighting that Refresh are the experts</a:t>
            </a:r>
            <a:endParaRPr sz="1000">
              <a:solidFill>
                <a:srgbClr val="999999"/>
              </a:solidFill>
            </a:endParaRPr>
          </a:p>
        </p:txBody>
      </p:sp>
      <p:cxnSp>
        <p:nvCxnSpPr>
          <p:cNvPr id="281" name="Google Shape;281;p35"/>
          <p:cNvCxnSpPr/>
          <p:nvPr/>
        </p:nvCxnSpPr>
        <p:spPr>
          <a:xfrm rot="10800000">
            <a:off x="6899975" y="1178300"/>
            <a:ext cx="376200" cy="0"/>
          </a:xfrm>
          <a:prstGeom prst="straightConnector1">
            <a:avLst/>
          </a:prstGeom>
          <a:noFill/>
          <a:ln cap="flat" cmpd="sng" w="9525">
            <a:solidFill>
              <a:srgbClr val="999999"/>
            </a:solidFill>
            <a:prstDash val="solid"/>
            <a:round/>
            <a:headEnd len="med" w="med" type="none"/>
            <a:tailEnd len="med" w="med" type="oval"/>
          </a:ln>
        </p:spPr>
      </p:cxnSp>
      <p:sp>
        <p:nvSpPr>
          <p:cNvPr id="282" name="Google Shape;282;p35"/>
          <p:cNvSpPr txBox="1"/>
          <p:nvPr/>
        </p:nvSpPr>
        <p:spPr>
          <a:xfrm>
            <a:off x="7417475" y="2639825"/>
            <a:ext cx="1659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Inspirational imagery</a:t>
            </a:r>
            <a:endParaRPr sz="1000">
              <a:solidFill>
                <a:srgbClr val="999999"/>
              </a:solidFill>
            </a:endParaRPr>
          </a:p>
        </p:txBody>
      </p:sp>
      <p:cxnSp>
        <p:nvCxnSpPr>
          <p:cNvPr id="283" name="Google Shape;283;p35"/>
          <p:cNvCxnSpPr/>
          <p:nvPr/>
        </p:nvCxnSpPr>
        <p:spPr>
          <a:xfrm rot="10800000">
            <a:off x="7052375" y="2809175"/>
            <a:ext cx="376200" cy="0"/>
          </a:xfrm>
          <a:prstGeom prst="straightConnector1">
            <a:avLst/>
          </a:prstGeom>
          <a:noFill/>
          <a:ln cap="flat" cmpd="sng" w="9525">
            <a:solidFill>
              <a:srgbClr val="999999"/>
            </a:solidFill>
            <a:prstDash val="solid"/>
            <a:round/>
            <a:headEnd len="med" w="med" type="none"/>
            <a:tailEnd len="med" w="med" type="oval"/>
          </a:ln>
        </p:spPr>
      </p:cxnSp>
      <p:sp>
        <p:nvSpPr>
          <p:cNvPr id="284" name="Google Shape;284;p35"/>
          <p:cNvSpPr txBox="1"/>
          <p:nvPr/>
        </p:nvSpPr>
        <p:spPr>
          <a:xfrm>
            <a:off x="7276175" y="3664700"/>
            <a:ext cx="1659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Refresh logo on white background</a:t>
            </a:r>
            <a:endParaRPr sz="1000">
              <a:solidFill>
                <a:srgbClr val="999999"/>
              </a:solidFill>
            </a:endParaRPr>
          </a:p>
        </p:txBody>
      </p:sp>
      <p:cxnSp>
        <p:nvCxnSpPr>
          <p:cNvPr id="285" name="Google Shape;285;p35"/>
          <p:cNvCxnSpPr/>
          <p:nvPr/>
        </p:nvCxnSpPr>
        <p:spPr>
          <a:xfrm rot="10800000">
            <a:off x="6899975" y="3832075"/>
            <a:ext cx="376200" cy="0"/>
          </a:xfrm>
          <a:prstGeom prst="straightConnector1">
            <a:avLst/>
          </a:prstGeom>
          <a:noFill/>
          <a:ln cap="flat" cmpd="sng" w="9525">
            <a:solidFill>
              <a:srgbClr val="999999"/>
            </a:solidFill>
            <a:prstDash val="solid"/>
            <a:round/>
            <a:headEnd len="med" w="med" type="none"/>
            <a:tailEnd len="med" w="med" type="oval"/>
          </a:ln>
        </p:spPr>
      </p:cxnSp>
      <p:cxnSp>
        <p:nvCxnSpPr>
          <p:cNvPr id="286" name="Google Shape;286;p35"/>
          <p:cNvCxnSpPr/>
          <p:nvPr/>
        </p:nvCxnSpPr>
        <p:spPr>
          <a:xfrm rot="10800000">
            <a:off x="5042650" y="4421725"/>
            <a:ext cx="0" cy="487500"/>
          </a:xfrm>
          <a:prstGeom prst="straightConnector1">
            <a:avLst/>
          </a:prstGeom>
          <a:noFill/>
          <a:ln cap="flat" cmpd="sng" w="9525">
            <a:solidFill>
              <a:srgbClr val="999999"/>
            </a:solidFill>
            <a:prstDash val="solid"/>
            <a:round/>
            <a:headEnd len="med" w="med" type="none"/>
            <a:tailEnd len="med" w="med" type="oval"/>
          </a:ln>
        </p:spPr>
      </p:cxnSp>
      <p:sp>
        <p:nvSpPr>
          <p:cNvPr id="287" name="Google Shape;287;p35"/>
          <p:cNvSpPr txBox="1"/>
          <p:nvPr/>
        </p:nvSpPr>
        <p:spPr>
          <a:xfrm>
            <a:off x="5095950" y="4547300"/>
            <a:ext cx="1762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0800 number that terminates at head office</a:t>
            </a:r>
            <a:endParaRPr sz="1000">
              <a:solidFill>
                <a:srgbClr val="999999"/>
              </a:solidFill>
            </a:endParaRPr>
          </a:p>
        </p:txBody>
      </p:sp>
      <p:sp>
        <p:nvSpPr>
          <p:cNvPr id="288" name="Google Shape;288;p35"/>
          <p:cNvSpPr txBox="1"/>
          <p:nvPr/>
        </p:nvSpPr>
        <p:spPr>
          <a:xfrm>
            <a:off x="347025" y="3443100"/>
            <a:ext cx="1492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Photos of team in conjunction with a</a:t>
            </a:r>
            <a:r>
              <a:rPr lang="en" sz="1000">
                <a:solidFill>
                  <a:srgbClr val="999999"/>
                </a:solidFill>
              </a:rPr>
              <a:t>spirational imagery</a:t>
            </a:r>
            <a:endParaRPr sz="1000">
              <a:solidFill>
                <a:srgbClr val="999999"/>
              </a:solidFill>
            </a:endParaRPr>
          </a:p>
        </p:txBody>
      </p:sp>
      <p:sp>
        <p:nvSpPr>
          <p:cNvPr id="289" name="Google Shape;289;p35"/>
          <p:cNvSpPr txBox="1"/>
          <p:nvPr/>
        </p:nvSpPr>
        <p:spPr>
          <a:xfrm>
            <a:off x="726950" y="1251175"/>
            <a:ext cx="1081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Approved messaging</a:t>
            </a:r>
            <a:endParaRPr sz="1000">
              <a:solidFill>
                <a:srgbClr val="999999"/>
              </a:solidFill>
            </a:endParaRPr>
          </a:p>
        </p:txBody>
      </p:sp>
      <p:cxnSp>
        <p:nvCxnSpPr>
          <p:cNvPr id="290" name="Google Shape;290;p35"/>
          <p:cNvCxnSpPr/>
          <p:nvPr/>
        </p:nvCxnSpPr>
        <p:spPr>
          <a:xfrm>
            <a:off x="1513650" y="1590000"/>
            <a:ext cx="444000" cy="0"/>
          </a:xfrm>
          <a:prstGeom prst="straightConnector1">
            <a:avLst/>
          </a:prstGeom>
          <a:noFill/>
          <a:ln cap="flat" cmpd="sng" w="9525">
            <a:solidFill>
              <a:srgbClr val="999999"/>
            </a:solidFill>
            <a:prstDash val="solid"/>
            <a:round/>
            <a:headEnd len="med" w="med" type="none"/>
            <a:tailEnd len="med" w="med" type="oval"/>
          </a:ln>
        </p:spPr>
      </p:cxnSp>
      <p:cxnSp>
        <p:nvCxnSpPr>
          <p:cNvPr id="291" name="Google Shape;291;p35"/>
          <p:cNvCxnSpPr/>
          <p:nvPr/>
        </p:nvCxnSpPr>
        <p:spPr>
          <a:xfrm>
            <a:off x="1513650" y="3617850"/>
            <a:ext cx="444000" cy="0"/>
          </a:xfrm>
          <a:prstGeom prst="straightConnector1">
            <a:avLst/>
          </a:prstGeom>
          <a:noFill/>
          <a:ln cap="flat" cmpd="sng" w="9525">
            <a:solidFill>
              <a:srgbClr val="999999"/>
            </a:solidFill>
            <a:prstDash val="solid"/>
            <a:round/>
            <a:headEnd len="med" w="med" type="none"/>
            <a:tailEnd len="med" w="med" type="oval"/>
          </a:ln>
        </p:spPr>
      </p:cxnSp>
      <p:sp>
        <p:nvSpPr>
          <p:cNvPr id="292" name="Google Shape;292;p35"/>
          <p:cNvSpPr txBox="1"/>
          <p:nvPr/>
        </p:nvSpPr>
        <p:spPr>
          <a:xfrm>
            <a:off x="629775" y="2039925"/>
            <a:ext cx="927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Correct fonts as per brand guidelines</a:t>
            </a:r>
            <a:endParaRPr sz="1000">
              <a:solidFill>
                <a:srgbClr val="999999"/>
              </a:solidFill>
            </a:endParaRPr>
          </a:p>
        </p:txBody>
      </p:sp>
      <p:cxnSp>
        <p:nvCxnSpPr>
          <p:cNvPr id="293" name="Google Shape;293;p35"/>
          <p:cNvCxnSpPr/>
          <p:nvPr/>
        </p:nvCxnSpPr>
        <p:spPr>
          <a:xfrm>
            <a:off x="1513650" y="2235075"/>
            <a:ext cx="444000" cy="0"/>
          </a:xfrm>
          <a:prstGeom prst="straightConnector1">
            <a:avLst/>
          </a:prstGeom>
          <a:noFill/>
          <a:ln cap="flat" cmpd="sng" w="9525">
            <a:solidFill>
              <a:srgbClr val="999999"/>
            </a:solidFill>
            <a:prstDash val="solid"/>
            <a:round/>
            <a:headEnd len="med" w="med" type="none"/>
            <a:tailEnd len="med" w="med" type="oval"/>
          </a:ln>
        </p:spPr>
      </p:cxnSp>
      <p:cxnSp>
        <p:nvCxnSpPr>
          <p:cNvPr id="294" name="Google Shape;294;p35"/>
          <p:cNvCxnSpPr/>
          <p:nvPr/>
        </p:nvCxnSpPr>
        <p:spPr>
          <a:xfrm>
            <a:off x="4572000" y="744450"/>
            <a:ext cx="0" cy="262800"/>
          </a:xfrm>
          <a:prstGeom prst="straightConnector1">
            <a:avLst/>
          </a:prstGeom>
          <a:noFill/>
          <a:ln cap="flat" cmpd="sng" w="9525">
            <a:solidFill>
              <a:srgbClr val="999999"/>
            </a:solidFill>
            <a:prstDash val="solid"/>
            <a:round/>
            <a:headEnd len="med" w="med" type="none"/>
            <a:tailEnd len="med" w="med" type="oval"/>
          </a:ln>
        </p:spPr>
      </p:cxnSp>
      <p:sp>
        <p:nvSpPr>
          <p:cNvPr id="295" name="Google Shape;295;p35"/>
          <p:cNvSpPr txBox="1"/>
          <p:nvPr/>
        </p:nvSpPr>
        <p:spPr>
          <a:xfrm>
            <a:off x="4403050" y="308013"/>
            <a:ext cx="2026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Headline in Montserrat </a:t>
            </a:r>
            <a:endParaRPr sz="1000">
              <a:solidFill>
                <a:srgbClr val="999999"/>
              </a:solidFill>
            </a:endParaRPr>
          </a:p>
          <a:p>
            <a:pPr indent="0" lvl="0" marL="0" rtl="0" algn="l">
              <a:spcBef>
                <a:spcPts val="0"/>
              </a:spcBef>
              <a:spcAft>
                <a:spcPts val="0"/>
              </a:spcAft>
              <a:buNone/>
            </a:pPr>
            <a:r>
              <a:rPr lang="en" sz="1000">
                <a:solidFill>
                  <a:srgbClr val="999999"/>
                </a:solidFill>
              </a:rPr>
              <a:t>Tracking -25 (Metrics)</a:t>
            </a:r>
            <a:endParaRPr sz="1000">
              <a:solidFill>
                <a:srgbClr val="999999"/>
              </a:solidFill>
            </a:endParaRPr>
          </a:p>
        </p:txBody>
      </p:sp>
      <p:sp>
        <p:nvSpPr>
          <p:cNvPr id="296" name="Google Shape;296;p35"/>
          <p:cNvSpPr txBox="1"/>
          <p:nvPr>
            <p:ph idx="1" type="body"/>
          </p:nvPr>
        </p:nvSpPr>
        <p:spPr>
          <a:xfrm>
            <a:off x="7214675" y="224525"/>
            <a:ext cx="1862700" cy="8586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latin typeface="Arial"/>
                <a:ea typeface="Arial"/>
                <a:cs typeface="Arial"/>
                <a:sym typeface="Arial"/>
              </a:rPr>
              <a:t>Refresh Ad </a:t>
            </a:r>
            <a:endParaRPr b="1"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a:solidFill>
                  <a:schemeClr val="dk1"/>
                </a:solidFill>
                <a:latin typeface="Arial"/>
                <a:ea typeface="Arial"/>
                <a:cs typeface="Arial"/>
                <a:sym typeface="Arial"/>
              </a:rPr>
              <a:t>W205mm x H142mm</a:t>
            </a:r>
            <a:endParaRPr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u="sng">
                <a:solidFill>
                  <a:schemeClr val="hlink"/>
                </a:solidFill>
                <a:latin typeface="Arial"/>
                <a:ea typeface="Arial"/>
                <a:cs typeface="Arial"/>
                <a:sym typeface="Arial"/>
                <a:hlinkClick r:id="rId4"/>
              </a:rPr>
              <a:t>Download Open Files</a:t>
            </a:r>
            <a:endParaRPr sz="1000">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36"/>
          <p:cNvPicPr preferRelativeResize="0"/>
          <p:nvPr/>
        </p:nvPicPr>
        <p:blipFill rotWithShape="1">
          <a:blip r:embed="rId3">
            <a:alphaModFix/>
          </a:blip>
          <a:srcRect b="2789" l="2950" r="54786" t="0"/>
          <a:stretch/>
        </p:blipFill>
        <p:spPr>
          <a:xfrm>
            <a:off x="2879425" y="472025"/>
            <a:ext cx="3032336" cy="4233350"/>
          </a:xfrm>
          <a:prstGeom prst="rect">
            <a:avLst/>
          </a:prstGeom>
          <a:noFill/>
          <a:ln>
            <a:noFill/>
          </a:ln>
          <a:effectLst>
            <a:outerShdw blurRad="57150" rotWithShape="0" algn="bl" dir="5400000" dist="19050">
              <a:srgbClr val="000000">
                <a:alpha val="50000"/>
              </a:srgbClr>
            </a:outerShdw>
          </a:effectLst>
        </p:spPr>
      </p:pic>
      <p:sp>
        <p:nvSpPr>
          <p:cNvPr id="302" name="Google Shape;302;p36"/>
          <p:cNvSpPr txBox="1"/>
          <p:nvPr/>
        </p:nvSpPr>
        <p:spPr>
          <a:xfrm>
            <a:off x="305375" y="126175"/>
            <a:ext cx="2077500" cy="48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666666"/>
                </a:solidFill>
                <a:latin typeface="Open Sans"/>
                <a:ea typeface="Open Sans"/>
                <a:cs typeface="Open Sans"/>
                <a:sym typeface="Open Sans"/>
              </a:rPr>
              <a:t>Site signage</a:t>
            </a:r>
            <a:endParaRPr b="1" sz="2300">
              <a:solidFill>
                <a:srgbClr val="666666"/>
              </a:solidFill>
              <a:latin typeface="Open Sans"/>
              <a:ea typeface="Open Sans"/>
              <a:cs typeface="Open Sans"/>
              <a:sym typeface="Open Sans"/>
            </a:endParaRPr>
          </a:p>
        </p:txBody>
      </p:sp>
      <p:sp>
        <p:nvSpPr>
          <p:cNvPr id="303" name="Google Shape;303;p36"/>
          <p:cNvSpPr txBox="1"/>
          <p:nvPr/>
        </p:nvSpPr>
        <p:spPr>
          <a:xfrm>
            <a:off x="1251763" y="1779925"/>
            <a:ext cx="1659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Inspirational imagery</a:t>
            </a:r>
            <a:endParaRPr sz="1000">
              <a:solidFill>
                <a:srgbClr val="999999"/>
              </a:solidFill>
            </a:endParaRPr>
          </a:p>
        </p:txBody>
      </p:sp>
      <p:cxnSp>
        <p:nvCxnSpPr>
          <p:cNvPr id="304" name="Google Shape;304;p36"/>
          <p:cNvCxnSpPr/>
          <p:nvPr/>
        </p:nvCxnSpPr>
        <p:spPr>
          <a:xfrm>
            <a:off x="2570175" y="1949275"/>
            <a:ext cx="435600" cy="0"/>
          </a:xfrm>
          <a:prstGeom prst="straightConnector1">
            <a:avLst/>
          </a:prstGeom>
          <a:noFill/>
          <a:ln cap="flat" cmpd="sng" w="9525">
            <a:solidFill>
              <a:srgbClr val="999999"/>
            </a:solidFill>
            <a:prstDash val="solid"/>
            <a:round/>
            <a:headEnd len="med" w="med" type="none"/>
            <a:tailEnd len="med" w="med" type="oval"/>
          </a:ln>
        </p:spPr>
      </p:cxnSp>
      <p:cxnSp>
        <p:nvCxnSpPr>
          <p:cNvPr id="305" name="Google Shape;305;p36"/>
          <p:cNvCxnSpPr/>
          <p:nvPr/>
        </p:nvCxnSpPr>
        <p:spPr>
          <a:xfrm>
            <a:off x="2588425" y="4355450"/>
            <a:ext cx="1002600" cy="0"/>
          </a:xfrm>
          <a:prstGeom prst="straightConnector1">
            <a:avLst/>
          </a:prstGeom>
          <a:noFill/>
          <a:ln cap="flat" cmpd="sng" w="9525">
            <a:solidFill>
              <a:srgbClr val="999999"/>
            </a:solidFill>
            <a:prstDash val="solid"/>
            <a:round/>
            <a:headEnd len="med" w="med" type="none"/>
            <a:tailEnd len="med" w="med" type="oval"/>
          </a:ln>
        </p:spPr>
      </p:cxnSp>
      <p:sp>
        <p:nvSpPr>
          <p:cNvPr id="306" name="Google Shape;306;p36"/>
          <p:cNvSpPr txBox="1"/>
          <p:nvPr/>
        </p:nvSpPr>
        <p:spPr>
          <a:xfrm>
            <a:off x="1369597" y="4178000"/>
            <a:ext cx="1307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QR code with your own trackable URL</a:t>
            </a:r>
            <a:endParaRPr sz="1000">
              <a:solidFill>
                <a:srgbClr val="999999"/>
              </a:solidFill>
            </a:endParaRPr>
          </a:p>
        </p:txBody>
      </p:sp>
      <p:sp>
        <p:nvSpPr>
          <p:cNvPr id="307" name="Google Shape;307;p36"/>
          <p:cNvSpPr txBox="1"/>
          <p:nvPr/>
        </p:nvSpPr>
        <p:spPr>
          <a:xfrm>
            <a:off x="1752088" y="3107600"/>
            <a:ext cx="1081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Approved messaging</a:t>
            </a:r>
            <a:endParaRPr sz="1000">
              <a:solidFill>
                <a:srgbClr val="999999"/>
              </a:solidFill>
            </a:endParaRPr>
          </a:p>
        </p:txBody>
      </p:sp>
      <p:cxnSp>
        <p:nvCxnSpPr>
          <p:cNvPr id="308" name="Google Shape;308;p36"/>
          <p:cNvCxnSpPr/>
          <p:nvPr/>
        </p:nvCxnSpPr>
        <p:spPr>
          <a:xfrm>
            <a:off x="2460650" y="3290900"/>
            <a:ext cx="733200" cy="0"/>
          </a:xfrm>
          <a:prstGeom prst="straightConnector1">
            <a:avLst/>
          </a:prstGeom>
          <a:noFill/>
          <a:ln cap="flat" cmpd="sng" w="9525">
            <a:solidFill>
              <a:srgbClr val="999999"/>
            </a:solidFill>
            <a:prstDash val="solid"/>
            <a:round/>
            <a:headEnd len="med" w="med" type="none"/>
            <a:tailEnd len="med" w="med" type="oval"/>
          </a:ln>
        </p:spPr>
      </p:cxnSp>
      <p:sp>
        <p:nvSpPr>
          <p:cNvPr id="309" name="Google Shape;309;p36"/>
          <p:cNvSpPr txBox="1"/>
          <p:nvPr/>
        </p:nvSpPr>
        <p:spPr>
          <a:xfrm>
            <a:off x="911123" y="941051"/>
            <a:ext cx="1735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000">
                <a:solidFill>
                  <a:srgbClr val="999999"/>
                </a:solidFill>
              </a:rPr>
              <a:t>L</a:t>
            </a:r>
            <a:r>
              <a:rPr lang="en" sz="1000">
                <a:solidFill>
                  <a:srgbClr val="999999"/>
                </a:solidFill>
              </a:rPr>
              <a:t>ogo on white background</a:t>
            </a:r>
            <a:endParaRPr sz="1000">
              <a:solidFill>
                <a:srgbClr val="999999"/>
              </a:solidFill>
            </a:endParaRPr>
          </a:p>
        </p:txBody>
      </p:sp>
      <p:sp>
        <p:nvSpPr>
          <p:cNvPr id="310" name="Google Shape;310;p36"/>
          <p:cNvSpPr txBox="1"/>
          <p:nvPr>
            <p:ph idx="1" type="body"/>
          </p:nvPr>
        </p:nvSpPr>
        <p:spPr>
          <a:xfrm>
            <a:off x="7031950" y="229000"/>
            <a:ext cx="1806900" cy="8586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latin typeface="Arial"/>
                <a:ea typeface="Arial"/>
                <a:cs typeface="Arial"/>
                <a:sym typeface="Arial"/>
              </a:rPr>
              <a:t>Artwork</a:t>
            </a:r>
            <a:r>
              <a:rPr b="1" lang="en" sz="1000">
                <a:solidFill>
                  <a:schemeClr val="dk1"/>
                </a:solidFill>
                <a:latin typeface="Arial"/>
                <a:ea typeface="Arial"/>
                <a:cs typeface="Arial"/>
                <a:sym typeface="Arial"/>
              </a:rPr>
              <a:t> </a:t>
            </a:r>
            <a:endParaRPr b="1"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a:solidFill>
                  <a:schemeClr val="dk1"/>
                </a:solidFill>
                <a:latin typeface="Arial"/>
                <a:ea typeface="Arial"/>
                <a:cs typeface="Arial"/>
                <a:sym typeface="Arial"/>
              </a:rPr>
              <a:t>Available in via online ordering sites (find via LMS)</a:t>
            </a:r>
            <a:endParaRPr sz="1000">
              <a:latin typeface="Arial"/>
              <a:ea typeface="Arial"/>
              <a:cs typeface="Arial"/>
              <a:sym typeface="Arial"/>
            </a:endParaRPr>
          </a:p>
        </p:txBody>
      </p:sp>
      <p:cxnSp>
        <p:nvCxnSpPr>
          <p:cNvPr id="311" name="Google Shape;311;p36"/>
          <p:cNvCxnSpPr/>
          <p:nvPr/>
        </p:nvCxnSpPr>
        <p:spPr>
          <a:xfrm rot="10800000">
            <a:off x="4849200" y="4328950"/>
            <a:ext cx="1405200" cy="0"/>
          </a:xfrm>
          <a:prstGeom prst="straightConnector1">
            <a:avLst/>
          </a:prstGeom>
          <a:noFill/>
          <a:ln cap="flat" cmpd="sng" w="9525">
            <a:solidFill>
              <a:srgbClr val="999999"/>
            </a:solidFill>
            <a:prstDash val="solid"/>
            <a:round/>
            <a:headEnd len="med" w="med" type="none"/>
            <a:tailEnd len="med" w="med" type="oval"/>
          </a:ln>
        </p:spPr>
      </p:cxnSp>
      <p:sp>
        <p:nvSpPr>
          <p:cNvPr id="312" name="Google Shape;312;p36"/>
          <p:cNvSpPr txBox="1"/>
          <p:nvPr/>
        </p:nvSpPr>
        <p:spPr>
          <a:xfrm>
            <a:off x="6299638" y="4138375"/>
            <a:ext cx="1762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Personal trackable 0800 number (must terminate at Franchisors call centre)</a:t>
            </a:r>
            <a:endParaRPr sz="1000">
              <a:solidFill>
                <a:srgbClr val="999999"/>
              </a:solidFill>
            </a:endParaRPr>
          </a:p>
        </p:txBody>
      </p:sp>
      <p:sp>
        <p:nvSpPr>
          <p:cNvPr id="313" name="Google Shape;313;p36"/>
          <p:cNvSpPr txBox="1"/>
          <p:nvPr>
            <p:ph idx="1" type="body"/>
          </p:nvPr>
        </p:nvSpPr>
        <p:spPr>
          <a:xfrm>
            <a:off x="7031950" y="1020950"/>
            <a:ext cx="1862700" cy="13119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latin typeface="Arial"/>
                <a:ea typeface="Arial"/>
                <a:cs typeface="Arial"/>
                <a:sym typeface="Arial"/>
              </a:rPr>
              <a:t>Disclaimer</a:t>
            </a:r>
            <a:r>
              <a:rPr b="1" lang="en" sz="1000">
                <a:solidFill>
                  <a:schemeClr val="dk1"/>
                </a:solidFill>
                <a:latin typeface="Arial"/>
                <a:ea typeface="Arial"/>
                <a:cs typeface="Arial"/>
                <a:sym typeface="Arial"/>
              </a:rPr>
              <a:t> </a:t>
            </a:r>
            <a:endParaRPr b="1"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a:solidFill>
                  <a:schemeClr val="dk1"/>
                </a:solidFill>
                <a:latin typeface="Arial"/>
                <a:ea typeface="Arial"/>
                <a:cs typeface="Arial"/>
                <a:sym typeface="Arial"/>
              </a:rPr>
              <a:t>If you are working on a project outside of your territory, you are not able to show your contract details on signage - view </a:t>
            </a:r>
            <a:r>
              <a:rPr lang="en" sz="1000" u="sng">
                <a:solidFill>
                  <a:schemeClr val="hlink"/>
                </a:solidFill>
                <a:latin typeface="Arial"/>
                <a:ea typeface="Arial"/>
                <a:cs typeface="Arial"/>
                <a:sym typeface="Arial"/>
                <a:hlinkClick action="ppaction://hlinksldjump" r:id="rId4"/>
              </a:rPr>
              <a:t>excerpt</a:t>
            </a:r>
            <a:r>
              <a:rPr lang="en" sz="1000">
                <a:solidFill>
                  <a:schemeClr val="dk1"/>
                </a:solidFill>
                <a:latin typeface="Arial"/>
                <a:ea typeface="Arial"/>
                <a:cs typeface="Arial"/>
                <a:sym typeface="Arial"/>
              </a:rPr>
              <a:t> for more information</a:t>
            </a:r>
            <a:endParaRPr sz="1000">
              <a:latin typeface="Arial"/>
              <a:ea typeface="Arial"/>
              <a:cs typeface="Arial"/>
              <a:sym typeface="Arial"/>
            </a:endParaRPr>
          </a:p>
        </p:txBody>
      </p:sp>
      <p:cxnSp>
        <p:nvCxnSpPr>
          <p:cNvPr id="314" name="Google Shape;314;p36"/>
          <p:cNvCxnSpPr/>
          <p:nvPr/>
        </p:nvCxnSpPr>
        <p:spPr>
          <a:xfrm>
            <a:off x="2538788" y="1110400"/>
            <a:ext cx="682800" cy="0"/>
          </a:xfrm>
          <a:prstGeom prst="straightConnector1">
            <a:avLst/>
          </a:prstGeom>
          <a:noFill/>
          <a:ln cap="flat" cmpd="sng" w="9525">
            <a:solidFill>
              <a:srgbClr val="999999"/>
            </a:solidFill>
            <a:prstDash val="solid"/>
            <a:round/>
            <a:headEnd len="med" w="med" type="none"/>
            <a:tailEnd len="med" w="med" type="oval"/>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37"/>
          <p:cNvPicPr preferRelativeResize="0"/>
          <p:nvPr/>
        </p:nvPicPr>
        <p:blipFill>
          <a:blip r:embed="rId3">
            <a:alphaModFix/>
          </a:blip>
          <a:stretch>
            <a:fillRect/>
          </a:stretch>
        </p:blipFill>
        <p:spPr>
          <a:xfrm>
            <a:off x="1824000" y="821650"/>
            <a:ext cx="5261201" cy="3877908"/>
          </a:xfrm>
          <a:prstGeom prst="rect">
            <a:avLst/>
          </a:prstGeom>
          <a:noFill/>
          <a:ln>
            <a:noFill/>
          </a:ln>
        </p:spPr>
      </p:pic>
      <p:sp>
        <p:nvSpPr>
          <p:cNvPr id="320" name="Google Shape;320;p37"/>
          <p:cNvSpPr txBox="1"/>
          <p:nvPr/>
        </p:nvSpPr>
        <p:spPr>
          <a:xfrm>
            <a:off x="305375" y="126175"/>
            <a:ext cx="4969500" cy="48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666666"/>
                </a:solidFill>
                <a:latin typeface="Open Sans"/>
                <a:ea typeface="Open Sans"/>
                <a:cs typeface="Open Sans"/>
                <a:sym typeface="Open Sans"/>
              </a:rPr>
              <a:t>Local Print Editorial </a:t>
            </a:r>
            <a:endParaRPr b="1" sz="2300">
              <a:solidFill>
                <a:srgbClr val="666666"/>
              </a:solidFill>
              <a:latin typeface="Open Sans"/>
              <a:ea typeface="Open Sans"/>
              <a:cs typeface="Open Sans"/>
              <a:sym typeface="Open Sans"/>
            </a:endParaRPr>
          </a:p>
        </p:txBody>
      </p:sp>
      <p:sp>
        <p:nvSpPr>
          <p:cNvPr id="321" name="Google Shape;321;p37"/>
          <p:cNvSpPr txBox="1"/>
          <p:nvPr/>
        </p:nvSpPr>
        <p:spPr>
          <a:xfrm>
            <a:off x="7350475" y="966525"/>
            <a:ext cx="1659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Highlighting that Refresh are the experts</a:t>
            </a:r>
            <a:endParaRPr sz="1000">
              <a:solidFill>
                <a:srgbClr val="999999"/>
              </a:solidFill>
            </a:endParaRPr>
          </a:p>
        </p:txBody>
      </p:sp>
      <p:cxnSp>
        <p:nvCxnSpPr>
          <p:cNvPr id="322" name="Google Shape;322;p37"/>
          <p:cNvCxnSpPr/>
          <p:nvPr/>
        </p:nvCxnSpPr>
        <p:spPr>
          <a:xfrm rot="10800000">
            <a:off x="6974275" y="1152000"/>
            <a:ext cx="376200" cy="0"/>
          </a:xfrm>
          <a:prstGeom prst="straightConnector1">
            <a:avLst/>
          </a:prstGeom>
          <a:noFill/>
          <a:ln cap="flat" cmpd="sng" w="9525">
            <a:solidFill>
              <a:srgbClr val="999999"/>
            </a:solidFill>
            <a:prstDash val="solid"/>
            <a:round/>
            <a:headEnd len="med" w="med" type="none"/>
            <a:tailEnd len="med" w="med" type="oval"/>
          </a:ln>
        </p:spPr>
      </p:cxnSp>
      <p:sp>
        <p:nvSpPr>
          <p:cNvPr id="323" name="Google Shape;323;p37"/>
          <p:cNvSpPr txBox="1"/>
          <p:nvPr/>
        </p:nvSpPr>
        <p:spPr>
          <a:xfrm>
            <a:off x="700450" y="3211925"/>
            <a:ext cx="1081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Inspirational</a:t>
            </a:r>
            <a:r>
              <a:rPr lang="en" sz="1000">
                <a:solidFill>
                  <a:srgbClr val="999999"/>
                </a:solidFill>
              </a:rPr>
              <a:t> imagery</a:t>
            </a:r>
            <a:endParaRPr sz="1000">
              <a:solidFill>
                <a:srgbClr val="999999"/>
              </a:solidFill>
            </a:endParaRPr>
          </a:p>
        </p:txBody>
      </p:sp>
      <p:cxnSp>
        <p:nvCxnSpPr>
          <p:cNvPr id="324" name="Google Shape;324;p37"/>
          <p:cNvCxnSpPr/>
          <p:nvPr/>
        </p:nvCxnSpPr>
        <p:spPr>
          <a:xfrm rot="10800000">
            <a:off x="6900050" y="2809175"/>
            <a:ext cx="478200" cy="0"/>
          </a:xfrm>
          <a:prstGeom prst="straightConnector1">
            <a:avLst/>
          </a:prstGeom>
          <a:noFill/>
          <a:ln cap="flat" cmpd="sng" w="9525">
            <a:solidFill>
              <a:srgbClr val="999999"/>
            </a:solidFill>
            <a:prstDash val="solid"/>
            <a:round/>
            <a:headEnd len="med" w="med" type="none"/>
            <a:tailEnd len="med" w="med" type="oval"/>
          </a:ln>
        </p:spPr>
      </p:cxnSp>
      <p:sp>
        <p:nvSpPr>
          <p:cNvPr id="325" name="Google Shape;325;p37"/>
          <p:cNvSpPr txBox="1"/>
          <p:nvPr/>
        </p:nvSpPr>
        <p:spPr>
          <a:xfrm>
            <a:off x="3566825" y="4673550"/>
            <a:ext cx="3437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000">
                <a:solidFill>
                  <a:srgbClr val="999999"/>
                </a:solidFill>
              </a:rPr>
              <a:t>0800 number that terminates at head office</a:t>
            </a:r>
            <a:endParaRPr sz="1000">
              <a:solidFill>
                <a:srgbClr val="999999"/>
              </a:solidFill>
            </a:endParaRPr>
          </a:p>
        </p:txBody>
      </p:sp>
      <p:sp>
        <p:nvSpPr>
          <p:cNvPr id="326" name="Google Shape;326;p37"/>
          <p:cNvSpPr txBox="1"/>
          <p:nvPr/>
        </p:nvSpPr>
        <p:spPr>
          <a:xfrm>
            <a:off x="7378250" y="2623225"/>
            <a:ext cx="1492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Photos of Franchisees in white shirt</a:t>
            </a:r>
            <a:endParaRPr sz="1000">
              <a:solidFill>
                <a:srgbClr val="999999"/>
              </a:solidFill>
            </a:endParaRPr>
          </a:p>
        </p:txBody>
      </p:sp>
      <p:sp>
        <p:nvSpPr>
          <p:cNvPr id="327" name="Google Shape;327;p37"/>
          <p:cNvSpPr txBox="1"/>
          <p:nvPr/>
        </p:nvSpPr>
        <p:spPr>
          <a:xfrm>
            <a:off x="759125" y="937200"/>
            <a:ext cx="1081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Approved messaging</a:t>
            </a:r>
            <a:endParaRPr sz="1000">
              <a:solidFill>
                <a:srgbClr val="999999"/>
              </a:solidFill>
            </a:endParaRPr>
          </a:p>
        </p:txBody>
      </p:sp>
      <p:cxnSp>
        <p:nvCxnSpPr>
          <p:cNvPr id="328" name="Google Shape;328;p37"/>
          <p:cNvCxnSpPr/>
          <p:nvPr/>
        </p:nvCxnSpPr>
        <p:spPr>
          <a:xfrm>
            <a:off x="1513650" y="1268125"/>
            <a:ext cx="444000" cy="0"/>
          </a:xfrm>
          <a:prstGeom prst="straightConnector1">
            <a:avLst/>
          </a:prstGeom>
          <a:noFill/>
          <a:ln cap="flat" cmpd="sng" w="9525">
            <a:solidFill>
              <a:srgbClr val="999999"/>
            </a:solidFill>
            <a:prstDash val="solid"/>
            <a:round/>
            <a:headEnd len="med" w="med" type="none"/>
            <a:tailEnd len="med" w="med" type="oval"/>
          </a:ln>
        </p:spPr>
      </p:cxnSp>
      <p:cxnSp>
        <p:nvCxnSpPr>
          <p:cNvPr id="329" name="Google Shape;329;p37"/>
          <p:cNvCxnSpPr/>
          <p:nvPr/>
        </p:nvCxnSpPr>
        <p:spPr>
          <a:xfrm>
            <a:off x="1519350" y="3381375"/>
            <a:ext cx="444000" cy="0"/>
          </a:xfrm>
          <a:prstGeom prst="straightConnector1">
            <a:avLst/>
          </a:prstGeom>
          <a:noFill/>
          <a:ln cap="flat" cmpd="sng" w="9525">
            <a:solidFill>
              <a:srgbClr val="999999"/>
            </a:solidFill>
            <a:prstDash val="solid"/>
            <a:round/>
            <a:headEnd len="med" w="med" type="none"/>
            <a:tailEnd len="med" w="med" type="oval"/>
          </a:ln>
        </p:spPr>
      </p:cxnSp>
      <p:sp>
        <p:nvSpPr>
          <p:cNvPr id="330" name="Google Shape;330;p37"/>
          <p:cNvSpPr txBox="1"/>
          <p:nvPr/>
        </p:nvSpPr>
        <p:spPr>
          <a:xfrm>
            <a:off x="436250" y="1733288"/>
            <a:ext cx="1247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Correct fonts as per brand guidelines</a:t>
            </a:r>
            <a:endParaRPr sz="1000">
              <a:solidFill>
                <a:srgbClr val="999999"/>
              </a:solidFill>
            </a:endParaRPr>
          </a:p>
        </p:txBody>
      </p:sp>
      <p:cxnSp>
        <p:nvCxnSpPr>
          <p:cNvPr id="331" name="Google Shape;331;p37"/>
          <p:cNvCxnSpPr/>
          <p:nvPr/>
        </p:nvCxnSpPr>
        <p:spPr>
          <a:xfrm>
            <a:off x="1466350" y="1909788"/>
            <a:ext cx="444000" cy="0"/>
          </a:xfrm>
          <a:prstGeom prst="straightConnector1">
            <a:avLst/>
          </a:prstGeom>
          <a:noFill/>
          <a:ln cap="flat" cmpd="sng" w="9525">
            <a:solidFill>
              <a:srgbClr val="999999"/>
            </a:solidFill>
            <a:prstDash val="solid"/>
            <a:round/>
            <a:headEnd len="med" w="med" type="none"/>
            <a:tailEnd len="med" w="med" type="oval"/>
          </a:ln>
        </p:spPr>
      </p:cxnSp>
      <p:cxnSp>
        <p:nvCxnSpPr>
          <p:cNvPr id="332" name="Google Shape;332;p37"/>
          <p:cNvCxnSpPr/>
          <p:nvPr/>
        </p:nvCxnSpPr>
        <p:spPr>
          <a:xfrm rot="10800000">
            <a:off x="3566825" y="4592450"/>
            <a:ext cx="0" cy="316800"/>
          </a:xfrm>
          <a:prstGeom prst="straightConnector1">
            <a:avLst/>
          </a:prstGeom>
          <a:noFill/>
          <a:ln cap="flat" cmpd="sng" w="9525">
            <a:solidFill>
              <a:srgbClr val="999999"/>
            </a:solidFill>
            <a:prstDash val="solid"/>
            <a:round/>
            <a:headEnd len="med" w="med" type="none"/>
            <a:tailEnd len="med" w="med" type="oval"/>
          </a:ln>
        </p:spPr>
      </p:cxnSp>
      <p:cxnSp>
        <p:nvCxnSpPr>
          <p:cNvPr id="333" name="Google Shape;333;p37"/>
          <p:cNvCxnSpPr/>
          <p:nvPr/>
        </p:nvCxnSpPr>
        <p:spPr>
          <a:xfrm>
            <a:off x="4462675" y="674400"/>
            <a:ext cx="0" cy="262800"/>
          </a:xfrm>
          <a:prstGeom prst="straightConnector1">
            <a:avLst/>
          </a:prstGeom>
          <a:noFill/>
          <a:ln cap="flat" cmpd="sng" w="9525">
            <a:solidFill>
              <a:srgbClr val="999999"/>
            </a:solidFill>
            <a:prstDash val="solid"/>
            <a:round/>
            <a:headEnd len="med" w="med" type="none"/>
            <a:tailEnd len="med" w="med" type="oval"/>
          </a:ln>
        </p:spPr>
      </p:cxnSp>
      <p:sp>
        <p:nvSpPr>
          <p:cNvPr id="334" name="Google Shape;334;p37"/>
          <p:cNvSpPr txBox="1"/>
          <p:nvPr/>
        </p:nvSpPr>
        <p:spPr>
          <a:xfrm>
            <a:off x="4272575" y="229938"/>
            <a:ext cx="2026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Headline in Montserrat </a:t>
            </a:r>
            <a:endParaRPr sz="1000">
              <a:solidFill>
                <a:srgbClr val="999999"/>
              </a:solidFill>
            </a:endParaRPr>
          </a:p>
          <a:p>
            <a:pPr indent="0" lvl="0" marL="0" rtl="0" algn="l">
              <a:spcBef>
                <a:spcPts val="0"/>
              </a:spcBef>
              <a:spcAft>
                <a:spcPts val="0"/>
              </a:spcAft>
              <a:buNone/>
            </a:pPr>
            <a:r>
              <a:rPr lang="en" sz="1000">
                <a:solidFill>
                  <a:srgbClr val="999999"/>
                </a:solidFill>
              </a:rPr>
              <a:t>Tracking -25 (Metrics)</a:t>
            </a:r>
            <a:endParaRPr sz="1000">
              <a:solidFill>
                <a:srgbClr val="999999"/>
              </a:solidFill>
            </a:endParaRPr>
          </a:p>
        </p:txBody>
      </p:sp>
      <p:sp>
        <p:nvSpPr>
          <p:cNvPr id="335" name="Google Shape;335;p37"/>
          <p:cNvSpPr txBox="1"/>
          <p:nvPr>
            <p:ph idx="1" type="body"/>
          </p:nvPr>
        </p:nvSpPr>
        <p:spPr>
          <a:xfrm>
            <a:off x="7350475" y="167825"/>
            <a:ext cx="1862700" cy="8586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latin typeface="Arial"/>
                <a:ea typeface="Arial"/>
                <a:cs typeface="Arial"/>
                <a:sym typeface="Arial"/>
              </a:rPr>
              <a:t>Refresh Editorial </a:t>
            </a:r>
            <a:endParaRPr b="1"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a:solidFill>
                  <a:schemeClr val="dk1"/>
                </a:solidFill>
                <a:latin typeface="Arial"/>
                <a:ea typeface="Arial"/>
                <a:cs typeface="Arial"/>
                <a:sym typeface="Arial"/>
              </a:rPr>
              <a:t>W190mm x H140mm</a:t>
            </a:r>
            <a:endParaRPr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u="sng">
                <a:solidFill>
                  <a:schemeClr val="hlink"/>
                </a:solidFill>
                <a:latin typeface="Arial"/>
                <a:ea typeface="Arial"/>
                <a:cs typeface="Arial"/>
                <a:sym typeface="Arial"/>
                <a:hlinkClick r:id="rId4"/>
              </a:rPr>
              <a:t>Download Open Files</a:t>
            </a:r>
            <a:endParaRPr sz="1000">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8"/>
          <p:cNvSpPr txBox="1"/>
          <p:nvPr>
            <p:ph type="title"/>
          </p:nvPr>
        </p:nvSpPr>
        <p:spPr>
          <a:xfrm>
            <a:off x="552900" y="113150"/>
            <a:ext cx="7909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Digital Search Engine Advertising </a:t>
            </a:r>
            <a:r>
              <a:rPr lang="en" sz="2300"/>
              <a:t>Examples</a:t>
            </a:r>
            <a:r>
              <a:rPr lang="en" sz="2300"/>
              <a:t> </a:t>
            </a:r>
            <a:endParaRPr sz="2300"/>
          </a:p>
        </p:txBody>
      </p:sp>
      <p:pic>
        <p:nvPicPr>
          <p:cNvPr id="341" name="Google Shape;341;p38"/>
          <p:cNvPicPr preferRelativeResize="0"/>
          <p:nvPr/>
        </p:nvPicPr>
        <p:blipFill rotWithShape="1">
          <a:blip r:embed="rId3">
            <a:alphaModFix/>
          </a:blip>
          <a:srcRect b="88203" l="0" r="94050" t="0"/>
          <a:stretch/>
        </p:blipFill>
        <p:spPr>
          <a:xfrm>
            <a:off x="2439075" y="1758099"/>
            <a:ext cx="245175" cy="249725"/>
          </a:xfrm>
          <a:prstGeom prst="rect">
            <a:avLst/>
          </a:prstGeom>
          <a:noFill/>
          <a:ln>
            <a:noFill/>
          </a:ln>
        </p:spPr>
      </p:pic>
      <p:sp>
        <p:nvSpPr>
          <p:cNvPr id="342" name="Google Shape;342;p38"/>
          <p:cNvSpPr txBox="1"/>
          <p:nvPr/>
        </p:nvSpPr>
        <p:spPr>
          <a:xfrm>
            <a:off x="4837175" y="958700"/>
            <a:ext cx="1659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Highlighting that Refresh are the experts / leaders</a:t>
            </a:r>
            <a:endParaRPr>
              <a:solidFill>
                <a:srgbClr val="999999"/>
              </a:solidFill>
            </a:endParaRPr>
          </a:p>
        </p:txBody>
      </p:sp>
      <p:cxnSp>
        <p:nvCxnSpPr>
          <p:cNvPr id="343" name="Google Shape;343;p38"/>
          <p:cNvCxnSpPr/>
          <p:nvPr/>
        </p:nvCxnSpPr>
        <p:spPr>
          <a:xfrm>
            <a:off x="5580600" y="1733675"/>
            <a:ext cx="0" cy="300000"/>
          </a:xfrm>
          <a:prstGeom prst="straightConnector1">
            <a:avLst/>
          </a:prstGeom>
          <a:noFill/>
          <a:ln cap="flat" cmpd="sng" w="9525">
            <a:solidFill>
              <a:srgbClr val="999999"/>
            </a:solidFill>
            <a:prstDash val="solid"/>
            <a:round/>
            <a:headEnd len="med" w="med" type="none"/>
            <a:tailEnd len="med" w="med" type="oval"/>
          </a:ln>
        </p:spPr>
      </p:cxnSp>
      <p:sp>
        <p:nvSpPr>
          <p:cNvPr id="344" name="Google Shape;344;p38"/>
          <p:cNvSpPr txBox="1"/>
          <p:nvPr/>
        </p:nvSpPr>
        <p:spPr>
          <a:xfrm>
            <a:off x="1004125" y="1905625"/>
            <a:ext cx="108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Approved messaging</a:t>
            </a:r>
            <a:endParaRPr>
              <a:solidFill>
                <a:srgbClr val="999999"/>
              </a:solidFill>
            </a:endParaRPr>
          </a:p>
        </p:txBody>
      </p:sp>
      <p:cxnSp>
        <p:nvCxnSpPr>
          <p:cNvPr id="345" name="Google Shape;345;p38"/>
          <p:cNvCxnSpPr/>
          <p:nvPr/>
        </p:nvCxnSpPr>
        <p:spPr>
          <a:xfrm>
            <a:off x="1959675" y="2135775"/>
            <a:ext cx="444000" cy="0"/>
          </a:xfrm>
          <a:prstGeom prst="straightConnector1">
            <a:avLst/>
          </a:prstGeom>
          <a:noFill/>
          <a:ln cap="flat" cmpd="sng" w="9525">
            <a:solidFill>
              <a:srgbClr val="999999"/>
            </a:solidFill>
            <a:prstDash val="solid"/>
            <a:round/>
            <a:headEnd len="med" w="med" type="none"/>
            <a:tailEnd len="med" w="med" type="oval"/>
          </a:ln>
        </p:spPr>
      </p:cxnSp>
      <p:sp>
        <p:nvSpPr>
          <p:cNvPr id="346" name="Google Shape;346;p38"/>
          <p:cNvSpPr txBox="1"/>
          <p:nvPr/>
        </p:nvSpPr>
        <p:spPr>
          <a:xfrm>
            <a:off x="2407975" y="1931500"/>
            <a:ext cx="4011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1155CC"/>
                </a:solidFill>
              </a:rPr>
              <a:t>Refresh Renovations | Changing the way the </a:t>
            </a:r>
            <a:r>
              <a:rPr lang="en" sz="1100">
                <a:solidFill>
                  <a:srgbClr val="1155CC"/>
                </a:solidFill>
              </a:rPr>
              <a:t>world</a:t>
            </a:r>
            <a:r>
              <a:rPr lang="en" sz="1100">
                <a:solidFill>
                  <a:srgbClr val="1155CC"/>
                </a:solidFill>
              </a:rPr>
              <a:t> renovates</a:t>
            </a:r>
            <a:endParaRPr sz="1100">
              <a:solidFill>
                <a:srgbClr val="1155CC"/>
              </a:solidFill>
            </a:endParaRPr>
          </a:p>
        </p:txBody>
      </p:sp>
      <p:sp>
        <p:nvSpPr>
          <p:cNvPr id="347" name="Google Shape;347;p38"/>
          <p:cNvSpPr txBox="1"/>
          <p:nvPr/>
        </p:nvSpPr>
        <p:spPr>
          <a:xfrm>
            <a:off x="2407975" y="2190750"/>
            <a:ext cx="4011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900"/>
              <a:t>Refresh Renovations is here to change how the world renovates so that homeowners get a result to be proud of with the minimum amount of pain.</a:t>
            </a:r>
            <a:endParaRPr sz="900"/>
          </a:p>
          <a:p>
            <a:pPr indent="0" lvl="0" marL="0" rtl="0" algn="l">
              <a:spcBef>
                <a:spcPts val="0"/>
              </a:spcBef>
              <a:spcAft>
                <a:spcPts val="0"/>
              </a:spcAft>
              <a:buNone/>
            </a:pPr>
            <a:r>
              <a:rPr lang="en" sz="900"/>
              <a:t>Get in touch today to discuss options and ideas for your home renovation project.</a:t>
            </a:r>
            <a:endParaRPr sz="900"/>
          </a:p>
        </p:txBody>
      </p:sp>
      <p:sp>
        <p:nvSpPr>
          <p:cNvPr id="348" name="Google Shape;348;p38"/>
          <p:cNvSpPr txBox="1"/>
          <p:nvPr/>
        </p:nvSpPr>
        <p:spPr>
          <a:xfrm>
            <a:off x="2638850" y="1729050"/>
            <a:ext cx="2456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BrisbaneEast.RefreshRenovations.com.au</a:t>
            </a:r>
            <a:endParaRPr sz="800"/>
          </a:p>
        </p:txBody>
      </p:sp>
      <p:sp>
        <p:nvSpPr>
          <p:cNvPr id="349" name="Google Shape;349;p38"/>
          <p:cNvSpPr txBox="1"/>
          <p:nvPr/>
        </p:nvSpPr>
        <p:spPr>
          <a:xfrm>
            <a:off x="7139350" y="1905625"/>
            <a:ext cx="1706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Call to action leads to website with </a:t>
            </a:r>
            <a:r>
              <a:rPr lang="en">
                <a:solidFill>
                  <a:srgbClr val="999999"/>
                </a:solidFill>
              </a:rPr>
              <a:t>enquiry</a:t>
            </a:r>
            <a:r>
              <a:rPr lang="en">
                <a:solidFill>
                  <a:srgbClr val="999999"/>
                </a:solidFill>
              </a:rPr>
              <a:t> that is captured into Refresh CONTROL</a:t>
            </a:r>
            <a:endParaRPr>
              <a:solidFill>
                <a:srgbClr val="999999"/>
              </a:solidFill>
            </a:endParaRPr>
          </a:p>
        </p:txBody>
      </p:sp>
      <p:cxnSp>
        <p:nvCxnSpPr>
          <p:cNvPr id="350" name="Google Shape;350;p38"/>
          <p:cNvCxnSpPr/>
          <p:nvPr/>
        </p:nvCxnSpPr>
        <p:spPr>
          <a:xfrm flipH="1">
            <a:off x="6346300" y="2135775"/>
            <a:ext cx="396900" cy="300"/>
          </a:xfrm>
          <a:prstGeom prst="straightConnector1">
            <a:avLst/>
          </a:prstGeom>
          <a:noFill/>
          <a:ln cap="flat" cmpd="sng" w="9525">
            <a:solidFill>
              <a:srgbClr val="999999"/>
            </a:solidFill>
            <a:prstDash val="solid"/>
            <a:round/>
            <a:headEnd len="med" w="med" type="none"/>
            <a:tailEnd len="med" w="med" type="oval"/>
          </a:ln>
        </p:spPr>
      </p:cxnSp>
      <p:sp>
        <p:nvSpPr>
          <p:cNvPr id="351" name="Google Shape;351;p38"/>
          <p:cNvSpPr txBox="1"/>
          <p:nvPr/>
        </p:nvSpPr>
        <p:spPr>
          <a:xfrm>
            <a:off x="2407975" y="2782400"/>
            <a:ext cx="401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999999"/>
                </a:solidFill>
              </a:rPr>
              <a:t>Design + build specialists | Taking your project from concept to completion | Kitchens | Bathrooms | Extensions | Full home renovations | We complete projects from all types and sizes</a:t>
            </a:r>
            <a:endParaRPr sz="700">
              <a:solidFill>
                <a:srgbClr val="999999"/>
              </a:solidFill>
            </a:endParaRPr>
          </a:p>
        </p:txBody>
      </p:sp>
      <p:sp>
        <p:nvSpPr>
          <p:cNvPr id="352" name="Google Shape;352;p38"/>
          <p:cNvSpPr txBox="1"/>
          <p:nvPr/>
        </p:nvSpPr>
        <p:spPr>
          <a:xfrm>
            <a:off x="3981600" y="3384425"/>
            <a:ext cx="1706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Highlighting we do projects of all sizes</a:t>
            </a:r>
            <a:endParaRPr>
              <a:solidFill>
                <a:srgbClr val="999999"/>
              </a:solidFill>
            </a:endParaRPr>
          </a:p>
        </p:txBody>
      </p:sp>
      <p:cxnSp>
        <p:nvCxnSpPr>
          <p:cNvPr id="353" name="Google Shape;353;p38"/>
          <p:cNvCxnSpPr/>
          <p:nvPr/>
        </p:nvCxnSpPr>
        <p:spPr>
          <a:xfrm rot="10800000">
            <a:off x="4202400" y="3152200"/>
            <a:ext cx="0" cy="293700"/>
          </a:xfrm>
          <a:prstGeom prst="straightConnector1">
            <a:avLst/>
          </a:prstGeom>
          <a:noFill/>
          <a:ln cap="flat" cmpd="sng" w="9525">
            <a:solidFill>
              <a:srgbClr val="999999"/>
            </a:solidFill>
            <a:prstDash val="solid"/>
            <a:round/>
            <a:headEnd len="med" w="med" type="none"/>
            <a:tailEnd len="med" w="med" type="oval"/>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39"/>
          <p:cNvPicPr preferRelativeResize="0"/>
          <p:nvPr/>
        </p:nvPicPr>
        <p:blipFill>
          <a:blip r:embed="rId3">
            <a:alphaModFix/>
          </a:blip>
          <a:stretch>
            <a:fillRect/>
          </a:stretch>
        </p:blipFill>
        <p:spPr>
          <a:xfrm>
            <a:off x="1329560" y="1957372"/>
            <a:ext cx="5751352" cy="1943975"/>
          </a:xfrm>
          <a:prstGeom prst="rect">
            <a:avLst/>
          </a:prstGeom>
          <a:noFill/>
          <a:ln>
            <a:noFill/>
          </a:ln>
          <a:effectLst>
            <a:outerShdw blurRad="57150" rotWithShape="0" algn="bl" dir="5400000" dist="19050">
              <a:srgbClr val="000000">
                <a:alpha val="50000"/>
              </a:srgbClr>
            </a:outerShdw>
          </a:effectLst>
        </p:spPr>
      </p:pic>
      <p:sp>
        <p:nvSpPr>
          <p:cNvPr id="359" name="Google Shape;359;p39"/>
          <p:cNvSpPr txBox="1"/>
          <p:nvPr>
            <p:ph type="title"/>
          </p:nvPr>
        </p:nvSpPr>
        <p:spPr>
          <a:xfrm>
            <a:off x="311700" y="126175"/>
            <a:ext cx="5446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Local print ads and artwork</a:t>
            </a:r>
            <a:endParaRPr/>
          </a:p>
        </p:txBody>
      </p:sp>
      <p:sp>
        <p:nvSpPr>
          <p:cNvPr id="360" name="Google Shape;360;p39"/>
          <p:cNvSpPr txBox="1"/>
          <p:nvPr>
            <p:ph idx="1" type="body"/>
          </p:nvPr>
        </p:nvSpPr>
        <p:spPr>
          <a:xfrm>
            <a:off x="7258850" y="1098450"/>
            <a:ext cx="1862700" cy="15234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latin typeface="Arial"/>
                <a:ea typeface="Arial"/>
                <a:cs typeface="Arial"/>
                <a:sym typeface="Arial"/>
              </a:rPr>
              <a:t>Refresh Ad </a:t>
            </a:r>
            <a:endParaRPr b="1"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a:solidFill>
                  <a:schemeClr val="dk1"/>
                </a:solidFill>
                <a:latin typeface="Arial"/>
                <a:ea typeface="Arial"/>
                <a:cs typeface="Arial"/>
                <a:sym typeface="Arial"/>
              </a:rPr>
              <a:t>W266mm x H90mm</a:t>
            </a:r>
            <a:endParaRPr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u="sng">
                <a:solidFill>
                  <a:schemeClr val="hlink"/>
                </a:solidFill>
                <a:latin typeface="Arial"/>
                <a:ea typeface="Arial"/>
                <a:cs typeface="Arial"/>
                <a:sym typeface="Arial"/>
                <a:hlinkClick r:id="rId4"/>
              </a:rPr>
              <a:t>Download Open Files</a:t>
            </a:r>
            <a:endParaRPr sz="1000">
              <a:latin typeface="Arial"/>
              <a:ea typeface="Arial"/>
              <a:cs typeface="Arial"/>
              <a:sym typeface="Arial"/>
            </a:endParaRPr>
          </a:p>
        </p:txBody>
      </p:sp>
      <p:sp>
        <p:nvSpPr>
          <p:cNvPr id="361" name="Google Shape;361;p39"/>
          <p:cNvSpPr txBox="1"/>
          <p:nvPr/>
        </p:nvSpPr>
        <p:spPr>
          <a:xfrm>
            <a:off x="4376825" y="4222275"/>
            <a:ext cx="1671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Photos of </a:t>
            </a:r>
            <a:r>
              <a:rPr lang="en" sz="1000">
                <a:solidFill>
                  <a:srgbClr val="999999"/>
                </a:solidFill>
              </a:rPr>
              <a:t>people</a:t>
            </a:r>
            <a:r>
              <a:rPr lang="en" sz="1000">
                <a:solidFill>
                  <a:srgbClr val="999999"/>
                </a:solidFill>
              </a:rPr>
              <a:t> in white shirt (can be franchisee or stock photo)</a:t>
            </a:r>
            <a:endParaRPr sz="1000">
              <a:solidFill>
                <a:srgbClr val="999999"/>
              </a:solidFill>
            </a:endParaRPr>
          </a:p>
        </p:txBody>
      </p:sp>
      <p:sp>
        <p:nvSpPr>
          <p:cNvPr id="362" name="Google Shape;362;p39"/>
          <p:cNvSpPr txBox="1"/>
          <p:nvPr/>
        </p:nvSpPr>
        <p:spPr>
          <a:xfrm>
            <a:off x="7293575" y="2699375"/>
            <a:ext cx="1463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Refresh logo on white background</a:t>
            </a:r>
            <a:endParaRPr sz="1000">
              <a:solidFill>
                <a:srgbClr val="999999"/>
              </a:solidFill>
            </a:endParaRPr>
          </a:p>
        </p:txBody>
      </p:sp>
      <p:cxnSp>
        <p:nvCxnSpPr>
          <p:cNvPr id="363" name="Google Shape;363;p39"/>
          <p:cNvCxnSpPr/>
          <p:nvPr/>
        </p:nvCxnSpPr>
        <p:spPr>
          <a:xfrm rot="10800000">
            <a:off x="4572000" y="3922525"/>
            <a:ext cx="0" cy="336900"/>
          </a:xfrm>
          <a:prstGeom prst="straightConnector1">
            <a:avLst/>
          </a:prstGeom>
          <a:noFill/>
          <a:ln cap="flat" cmpd="sng" w="9525">
            <a:solidFill>
              <a:srgbClr val="999999"/>
            </a:solidFill>
            <a:prstDash val="solid"/>
            <a:round/>
            <a:headEnd len="med" w="med" type="none"/>
            <a:tailEnd len="med" w="med" type="oval"/>
          </a:ln>
        </p:spPr>
      </p:cxnSp>
      <p:cxnSp>
        <p:nvCxnSpPr>
          <p:cNvPr id="364" name="Google Shape;364;p39"/>
          <p:cNvCxnSpPr/>
          <p:nvPr/>
        </p:nvCxnSpPr>
        <p:spPr>
          <a:xfrm>
            <a:off x="1986950" y="1675775"/>
            <a:ext cx="0" cy="260400"/>
          </a:xfrm>
          <a:prstGeom prst="straightConnector1">
            <a:avLst/>
          </a:prstGeom>
          <a:noFill/>
          <a:ln cap="flat" cmpd="sng" w="9525">
            <a:solidFill>
              <a:srgbClr val="999999"/>
            </a:solidFill>
            <a:prstDash val="solid"/>
            <a:round/>
            <a:headEnd len="med" w="med" type="none"/>
            <a:tailEnd len="med" w="med" type="oval"/>
          </a:ln>
        </p:spPr>
      </p:cxnSp>
      <p:sp>
        <p:nvSpPr>
          <p:cNvPr id="365" name="Google Shape;365;p39"/>
          <p:cNvSpPr txBox="1"/>
          <p:nvPr/>
        </p:nvSpPr>
        <p:spPr>
          <a:xfrm>
            <a:off x="1183975" y="1401200"/>
            <a:ext cx="1463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Lifestyle photo</a:t>
            </a:r>
            <a:endParaRPr sz="1000">
              <a:solidFill>
                <a:srgbClr val="999999"/>
              </a:solidFill>
            </a:endParaRPr>
          </a:p>
        </p:txBody>
      </p:sp>
      <p:cxnSp>
        <p:nvCxnSpPr>
          <p:cNvPr id="366" name="Google Shape;366;p39"/>
          <p:cNvCxnSpPr/>
          <p:nvPr/>
        </p:nvCxnSpPr>
        <p:spPr>
          <a:xfrm rot="10800000">
            <a:off x="7022375" y="2876950"/>
            <a:ext cx="271200" cy="0"/>
          </a:xfrm>
          <a:prstGeom prst="straightConnector1">
            <a:avLst/>
          </a:prstGeom>
          <a:noFill/>
          <a:ln cap="flat" cmpd="sng" w="9525">
            <a:solidFill>
              <a:srgbClr val="999999"/>
            </a:solidFill>
            <a:prstDash val="solid"/>
            <a:round/>
            <a:headEnd len="med" w="med" type="none"/>
            <a:tailEnd len="med" w="med" type="oval"/>
          </a:ln>
        </p:spPr>
      </p:cxnSp>
      <p:cxnSp>
        <p:nvCxnSpPr>
          <p:cNvPr id="367" name="Google Shape;367;p39"/>
          <p:cNvCxnSpPr/>
          <p:nvPr/>
        </p:nvCxnSpPr>
        <p:spPr>
          <a:xfrm>
            <a:off x="3006575" y="1748475"/>
            <a:ext cx="0" cy="273600"/>
          </a:xfrm>
          <a:prstGeom prst="straightConnector1">
            <a:avLst/>
          </a:prstGeom>
          <a:noFill/>
          <a:ln cap="flat" cmpd="sng" w="9525">
            <a:solidFill>
              <a:srgbClr val="999999"/>
            </a:solidFill>
            <a:prstDash val="solid"/>
            <a:round/>
            <a:headEnd len="med" w="med" type="none"/>
            <a:tailEnd len="med" w="med" type="oval"/>
          </a:ln>
        </p:spPr>
      </p:cxnSp>
      <p:sp>
        <p:nvSpPr>
          <p:cNvPr id="368" name="Google Shape;368;p39"/>
          <p:cNvSpPr txBox="1"/>
          <p:nvPr/>
        </p:nvSpPr>
        <p:spPr>
          <a:xfrm>
            <a:off x="2825650" y="1247288"/>
            <a:ext cx="2026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Headline in Montserrat </a:t>
            </a:r>
            <a:endParaRPr sz="1000">
              <a:solidFill>
                <a:srgbClr val="999999"/>
              </a:solidFill>
            </a:endParaRPr>
          </a:p>
          <a:p>
            <a:pPr indent="0" lvl="0" marL="0" rtl="0" algn="l">
              <a:spcBef>
                <a:spcPts val="0"/>
              </a:spcBef>
              <a:spcAft>
                <a:spcPts val="0"/>
              </a:spcAft>
              <a:buNone/>
            </a:pPr>
            <a:r>
              <a:rPr lang="en" sz="1000">
                <a:solidFill>
                  <a:srgbClr val="999999"/>
                </a:solidFill>
              </a:rPr>
              <a:t>Tracking -25 (Metrics)</a:t>
            </a:r>
            <a:endParaRPr sz="1000">
              <a:solidFill>
                <a:srgbClr val="999999"/>
              </a:solidFill>
            </a:endParaRPr>
          </a:p>
        </p:txBody>
      </p:sp>
      <p:sp>
        <p:nvSpPr>
          <p:cNvPr id="369" name="Google Shape;369;p39"/>
          <p:cNvSpPr txBox="1"/>
          <p:nvPr/>
        </p:nvSpPr>
        <p:spPr>
          <a:xfrm>
            <a:off x="1737125" y="4034775"/>
            <a:ext cx="2538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Body Copy in Montserrat Regular</a:t>
            </a:r>
            <a:endParaRPr sz="1000">
              <a:solidFill>
                <a:srgbClr val="999999"/>
              </a:solidFill>
            </a:endParaRPr>
          </a:p>
          <a:p>
            <a:pPr indent="0" lvl="0" marL="0" rtl="0" algn="l">
              <a:spcBef>
                <a:spcPts val="0"/>
              </a:spcBef>
              <a:spcAft>
                <a:spcPts val="0"/>
              </a:spcAft>
              <a:buNone/>
            </a:pPr>
            <a:r>
              <a:rPr lang="en" sz="1000">
                <a:solidFill>
                  <a:srgbClr val="999999"/>
                </a:solidFill>
              </a:rPr>
              <a:t>Tracking -25 (Metrics)</a:t>
            </a:r>
            <a:endParaRPr sz="1000">
              <a:solidFill>
                <a:srgbClr val="999999"/>
              </a:solidFill>
            </a:endParaRPr>
          </a:p>
        </p:txBody>
      </p:sp>
      <p:cxnSp>
        <p:nvCxnSpPr>
          <p:cNvPr id="370" name="Google Shape;370;p39"/>
          <p:cNvCxnSpPr/>
          <p:nvPr/>
        </p:nvCxnSpPr>
        <p:spPr>
          <a:xfrm rot="10800000">
            <a:off x="3077900" y="3735125"/>
            <a:ext cx="0" cy="336900"/>
          </a:xfrm>
          <a:prstGeom prst="straightConnector1">
            <a:avLst/>
          </a:prstGeom>
          <a:noFill/>
          <a:ln cap="flat" cmpd="sng" w="9525">
            <a:solidFill>
              <a:srgbClr val="999999"/>
            </a:solidFill>
            <a:prstDash val="solid"/>
            <a:round/>
            <a:headEnd len="med" w="med" type="none"/>
            <a:tailEnd len="med" w="med" type="oval"/>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40"/>
          <p:cNvPicPr preferRelativeResize="0"/>
          <p:nvPr/>
        </p:nvPicPr>
        <p:blipFill>
          <a:blip r:embed="rId3">
            <a:alphaModFix/>
          </a:blip>
          <a:stretch>
            <a:fillRect/>
          </a:stretch>
        </p:blipFill>
        <p:spPr>
          <a:xfrm>
            <a:off x="2962612" y="902187"/>
            <a:ext cx="2775551" cy="3926040"/>
          </a:xfrm>
          <a:prstGeom prst="rect">
            <a:avLst/>
          </a:prstGeom>
          <a:noFill/>
          <a:ln>
            <a:noFill/>
          </a:ln>
          <a:effectLst>
            <a:outerShdw blurRad="57150" rotWithShape="0" algn="bl" dir="5400000" dist="19050">
              <a:srgbClr val="000000">
                <a:alpha val="50000"/>
              </a:srgbClr>
            </a:outerShdw>
          </a:effectLst>
        </p:spPr>
      </p:pic>
      <p:sp>
        <p:nvSpPr>
          <p:cNvPr id="376" name="Google Shape;376;p40"/>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Local print ads and artwork</a:t>
            </a:r>
            <a:endParaRPr/>
          </a:p>
        </p:txBody>
      </p:sp>
      <p:sp>
        <p:nvSpPr>
          <p:cNvPr id="377" name="Google Shape;377;p40"/>
          <p:cNvSpPr txBox="1"/>
          <p:nvPr>
            <p:ph idx="1" type="body"/>
          </p:nvPr>
        </p:nvSpPr>
        <p:spPr>
          <a:xfrm>
            <a:off x="5890550" y="809975"/>
            <a:ext cx="1862700" cy="7656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latin typeface="Arial"/>
                <a:ea typeface="Arial"/>
                <a:cs typeface="Arial"/>
                <a:sym typeface="Arial"/>
              </a:rPr>
              <a:t>Refresh Ad </a:t>
            </a:r>
            <a:endParaRPr b="1"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a:solidFill>
                  <a:schemeClr val="dk1"/>
                </a:solidFill>
                <a:latin typeface="Arial"/>
                <a:ea typeface="Arial"/>
                <a:cs typeface="Arial"/>
                <a:sym typeface="Arial"/>
              </a:rPr>
              <a:t>A4</a:t>
            </a:r>
            <a:endParaRPr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u="sng">
                <a:solidFill>
                  <a:schemeClr val="hlink"/>
                </a:solidFill>
                <a:latin typeface="Arial"/>
                <a:ea typeface="Arial"/>
                <a:cs typeface="Arial"/>
                <a:sym typeface="Arial"/>
                <a:hlinkClick r:id="rId4"/>
              </a:rPr>
              <a:t>Download Open Files</a:t>
            </a:r>
            <a:endParaRPr sz="1000">
              <a:latin typeface="Arial"/>
              <a:ea typeface="Arial"/>
              <a:cs typeface="Arial"/>
              <a:sym typeface="Arial"/>
            </a:endParaRPr>
          </a:p>
        </p:txBody>
      </p:sp>
      <p:cxnSp>
        <p:nvCxnSpPr>
          <p:cNvPr id="378" name="Google Shape;378;p40"/>
          <p:cNvCxnSpPr/>
          <p:nvPr/>
        </p:nvCxnSpPr>
        <p:spPr>
          <a:xfrm>
            <a:off x="2674675" y="3853700"/>
            <a:ext cx="411900" cy="0"/>
          </a:xfrm>
          <a:prstGeom prst="straightConnector1">
            <a:avLst/>
          </a:prstGeom>
          <a:noFill/>
          <a:ln cap="flat" cmpd="sng" w="9525">
            <a:solidFill>
              <a:srgbClr val="999999"/>
            </a:solidFill>
            <a:prstDash val="solid"/>
            <a:round/>
            <a:headEnd len="med" w="med" type="none"/>
            <a:tailEnd len="med" w="med" type="oval"/>
          </a:ln>
        </p:spPr>
      </p:cxnSp>
      <p:sp>
        <p:nvSpPr>
          <p:cNvPr id="379" name="Google Shape;379;p40"/>
          <p:cNvSpPr txBox="1"/>
          <p:nvPr/>
        </p:nvSpPr>
        <p:spPr>
          <a:xfrm>
            <a:off x="1283925" y="3690775"/>
            <a:ext cx="1463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Photos of franchisee in white shirt </a:t>
            </a:r>
            <a:r>
              <a:rPr lang="en" sz="1000">
                <a:solidFill>
                  <a:srgbClr val="999999"/>
                </a:solidFill>
              </a:rPr>
              <a:t>(can be franchisee or stock photo)</a:t>
            </a:r>
            <a:endParaRPr sz="1000">
              <a:solidFill>
                <a:srgbClr val="999999"/>
              </a:solidFill>
            </a:endParaRPr>
          </a:p>
        </p:txBody>
      </p:sp>
      <p:sp>
        <p:nvSpPr>
          <p:cNvPr id="380" name="Google Shape;380;p40"/>
          <p:cNvSpPr txBox="1"/>
          <p:nvPr/>
        </p:nvSpPr>
        <p:spPr>
          <a:xfrm>
            <a:off x="6227625" y="3844675"/>
            <a:ext cx="1463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Refresh logo on white background</a:t>
            </a:r>
            <a:endParaRPr sz="1000">
              <a:solidFill>
                <a:srgbClr val="999999"/>
              </a:solidFill>
            </a:endParaRPr>
          </a:p>
        </p:txBody>
      </p:sp>
      <p:cxnSp>
        <p:nvCxnSpPr>
          <p:cNvPr id="381" name="Google Shape;381;p40"/>
          <p:cNvCxnSpPr/>
          <p:nvPr/>
        </p:nvCxnSpPr>
        <p:spPr>
          <a:xfrm rot="10800000">
            <a:off x="5650600" y="4015150"/>
            <a:ext cx="556200" cy="0"/>
          </a:xfrm>
          <a:prstGeom prst="straightConnector1">
            <a:avLst/>
          </a:prstGeom>
          <a:noFill/>
          <a:ln cap="flat" cmpd="sng" w="9525">
            <a:solidFill>
              <a:srgbClr val="999999"/>
            </a:solidFill>
            <a:prstDash val="solid"/>
            <a:round/>
            <a:headEnd len="med" w="med" type="none"/>
            <a:tailEnd len="med" w="med" type="oval"/>
          </a:ln>
        </p:spPr>
      </p:cxnSp>
      <p:cxnSp>
        <p:nvCxnSpPr>
          <p:cNvPr id="382" name="Google Shape;382;p40"/>
          <p:cNvCxnSpPr/>
          <p:nvPr/>
        </p:nvCxnSpPr>
        <p:spPr>
          <a:xfrm>
            <a:off x="2691475" y="2472950"/>
            <a:ext cx="255000" cy="0"/>
          </a:xfrm>
          <a:prstGeom prst="straightConnector1">
            <a:avLst/>
          </a:prstGeom>
          <a:noFill/>
          <a:ln cap="flat" cmpd="sng" w="9525">
            <a:solidFill>
              <a:srgbClr val="999999"/>
            </a:solidFill>
            <a:prstDash val="solid"/>
            <a:round/>
            <a:headEnd len="med" w="med" type="none"/>
            <a:tailEnd len="med" w="med" type="oval"/>
          </a:ln>
        </p:spPr>
      </p:cxnSp>
      <p:sp>
        <p:nvSpPr>
          <p:cNvPr id="383" name="Google Shape;383;p40"/>
          <p:cNvSpPr txBox="1"/>
          <p:nvPr/>
        </p:nvSpPr>
        <p:spPr>
          <a:xfrm>
            <a:off x="1709775" y="2303600"/>
            <a:ext cx="1012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Lifestyle photo</a:t>
            </a:r>
            <a:endParaRPr sz="1000">
              <a:solidFill>
                <a:srgbClr val="999999"/>
              </a:solidFill>
            </a:endParaRPr>
          </a:p>
        </p:txBody>
      </p:sp>
      <p:cxnSp>
        <p:nvCxnSpPr>
          <p:cNvPr id="384" name="Google Shape;384;p40"/>
          <p:cNvCxnSpPr/>
          <p:nvPr/>
        </p:nvCxnSpPr>
        <p:spPr>
          <a:xfrm rot="10800000">
            <a:off x="5434425" y="3319475"/>
            <a:ext cx="793200" cy="0"/>
          </a:xfrm>
          <a:prstGeom prst="straightConnector1">
            <a:avLst/>
          </a:prstGeom>
          <a:noFill/>
          <a:ln cap="flat" cmpd="sng" w="9525">
            <a:solidFill>
              <a:srgbClr val="999999"/>
            </a:solidFill>
            <a:prstDash val="solid"/>
            <a:round/>
            <a:headEnd len="med" w="med" type="none"/>
            <a:tailEnd len="med" w="med" type="oval"/>
          </a:ln>
        </p:spPr>
      </p:cxnSp>
      <p:cxnSp>
        <p:nvCxnSpPr>
          <p:cNvPr id="385" name="Google Shape;385;p40"/>
          <p:cNvCxnSpPr/>
          <p:nvPr/>
        </p:nvCxnSpPr>
        <p:spPr>
          <a:xfrm flipH="1" rot="10800000">
            <a:off x="2691475" y="1127300"/>
            <a:ext cx="426000" cy="2400"/>
          </a:xfrm>
          <a:prstGeom prst="straightConnector1">
            <a:avLst/>
          </a:prstGeom>
          <a:noFill/>
          <a:ln cap="flat" cmpd="sng" w="9525">
            <a:solidFill>
              <a:srgbClr val="999999"/>
            </a:solidFill>
            <a:prstDash val="solid"/>
            <a:round/>
            <a:headEnd len="med" w="med" type="none"/>
            <a:tailEnd len="med" w="med" type="oval"/>
          </a:ln>
        </p:spPr>
      </p:cxnSp>
      <p:sp>
        <p:nvSpPr>
          <p:cNvPr id="386" name="Google Shape;386;p40"/>
          <p:cNvSpPr txBox="1"/>
          <p:nvPr/>
        </p:nvSpPr>
        <p:spPr>
          <a:xfrm>
            <a:off x="1251875" y="946475"/>
            <a:ext cx="1594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Headline in Montserrat </a:t>
            </a:r>
            <a:endParaRPr sz="1000">
              <a:solidFill>
                <a:srgbClr val="999999"/>
              </a:solidFill>
            </a:endParaRPr>
          </a:p>
          <a:p>
            <a:pPr indent="0" lvl="0" marL="0" rtl="0" algn="l">
              <a:spcBef>
                <a:spcPts val="0"/>
              </a:spcBef>
              <a:spcAft>
                <a:spcPts val="0"/>
              </a:spcAft>
              <a:buNone/>
            </a:pPr>
            <a:r>
              <a:rPr lang="en" sz="1000">
                <a:solidFill>
                  <a:srgbClr val="999999"/>
                </a:solidFill>
              </a:rPr>
              <a:t>Tracking -25 (Metrics)</a:t>
            </a:r>
            <a:endParaRPr sz="1000">
              <a:solidFill>
                <a:srgbClr val="999999"/>
              </a:solidFill>
            </a:endParaRPr>
          </a:p>
        </p:txBody>
      </p:sp>
      <p:sp>
        <p:nvSpPr>
          <p:cNvPr id="387" name="Google Shape;387;p40"/>
          <p:cNvSpPr txBox="1"/>
          <p:nvPr/>
        </p:nvSpPr>
        <p:spPr>
          <a:xfrm>
            <a:off x="6272575" y="3131950"/>
            <a:ext cx="2538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Body Copy</a:t>
            </a:r>
            <a:r>
              <a:rPr lang="en" sz="1000">
                <a:solidFill>
                  <a:srgbClr val="999999"/>
                </a:solidFill>
              </a:rPr>
              <a:t> in Montserrat Regular</a:t>
            </a:r>
            <a:endParaRPr sz="1000">
              <a:solidFill>
                <a:srgbClr val="999999"/>
              </a:solidFill>
            </a:endParaRPr>
          </a:p>
          <a:p>
            <a:pPr indent="0" lvl="0" marL="0" rtl="0" algn="l">
              <a:spcBef>
                <a:spcPts val="0"/>
              </a:spcBef>
              <a:spcAft>
                <a:spcPts val="0"/>
              </a:spcAft>
              <a:buNone/>
            </a:pPr>
            <a:r>
              <a:rPr lang="en" sz="1000">
                <a:solidFill>
                  <a:srgbClr val="999999"/>
                </a:solidFill>
              </a:rPr>
              <a:t>Tracking -25 (Metrics)</a:t>
            </a:r>
            <a:endParaRPr sz="1000">
              <a:solidFill>
                <a:srgbClr val="999999"/>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41"/>
          <p:cNvPicPr preferRelativeResize="0"/>
          <p:nvPr/>
        </p:nvPicPr>
        <p:blipFill>
          <a:blip r:embed="rId3">
            <a:alphaModFix/>
          </a:blip>
          <a:stretch>
            <a:fillRect/>
          </a:stretch>
        </p:blipFill>
        <p:spPr>
          <a:xfrm>
            <a:off x="2951224" y="905300"/>
            <a:ext cx="2620075" cy="3950780"/>
          </a:xfrm>
          <a:prstGeom prst="rect">
            <a:avLst/>
          </a:prstGeom>
          <a:noFill/>
          <a:ln>
            <a:noFill/>
          </a:ln>
          <a:effectLst>
            <a:outerShdw blurRad="57150" rotWithShape="0" algn="bl" dir="5400000" dist="19050">
              <a:srgbClr val="000000">
                <a:alpha val="50000"/>
              </a:srgbClr>
            </a:outerShdw>
          </a:effectLst>
        </p:spPr>
      </p:pic>
      <p:sp>
        <p:nvSpPr>
          <p:cNvPr id="393" name="Google Shape;393;p41"/>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Local print ads and artwork</a:t>
            </a:r>
            <a:endParaRPr/>
          </a:p>
        </p:txBody>
      </p:sp>
      <p:sp>
        <p:nvSpPr>
          <p:cNvPr id="394" name="Google Shape;394;p41"/>
          <p:cNvSpPr txBox="1"/>
          <p:nvPr>
            <p:ph idx="1" type="body"/>
          </p:nvPr>
        </p:nvSpPr>
        <p:spPr>
          <a:xfrm>
            <a:off x="5706663" y="805250"/>
            <a:ext cx="1862700" cy="7656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latin typeface="Arial"/>
                <a:ea typeface="Arial"/>
                <a:cs typeface="Arial"/>
                <a:sym typeface="Arial"/>
              </a:rPr>
              <a:t>Refresh Ad </a:t>
            </a:r>
            <a:endParaRPr b="1"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a:solidFill>
                  <a:schemeClr val="dk1"/>
                </a:solidFill>
                <a:latin typeface="Arial"/>
                <a:ea typeface="Arial"/>
                <a:cs typeface="Arial"/>
                <a:sym typeface="Arial"/>
              </a:rPr>
              <a:t>W118mm x H178mm</a:t>
            </a:r>
            <a:endParaRPr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u="sng">
                <a:solidFill>
                  <a:schemeClr val="hlink"/>
                </a:solidFill>
                <a:latin typeface="Arial"/>
                <a:ea typeface="Arial"/>
                <a:cs typeface="Arial"/>
                <a:sym typeface="Arial"/>
                <a:hlinkClick r:id="rId4"/>
              </a:rPr>
              <a:t>Download Open Files</a:t>
            </a:r>
            <a:endParaRPr sz="1000">
              <a:latin typeface="Arial"/>
              <a:ea typeface="Arial"/>
              <a:cs typeface="Arial"/>
              <a:sym typeface="Arial"/>
            </a:endParaRPr>
          </a:p>
        </p:txBody>
      </p:sp>
      <p:cxnSp>
        <p:nvCxnSpPr>
          <p:cNvPr id="395" name="Google Shape;395;p41"/>
          <p:cNvCxnSpPr/>
          <p:nvPr/>
        </p:nvCxnSpPr>
        <p:spPr>
          <a:xfrm>
            <a:off x="2452725" y="2576950"/>
            <a:ext cx="411900" cy="0"/>
          </a:xfrm>
          <a:prstGeom prst="straightConnector1">
            <a:avLst/>
          </a:prstGeom>
          <a:noFill/>
          <a:ln cap="flat" cmpd="sng" w="9525">
            <a:solidFill>
              <a:srgbClr val="999999"/>
            </a:solidFill>
            <a:prstDash val="solid"/>
            <a:round/>
            <a:headEnd len="med" w="med" type="none"/>
            <a:tailEnd len="med" w="med" type="oval"/>
          </a:ln>
        </p:spPr>
      </p:cxnSp>
      <p:sp>
        <p:nvSpPr>
          <p:cNvPr id="396" name="Google Shape;396;p41"/>
          <p:cNvSpPr txBox="1"/>
          <p:nvPr/>
        </p:nvSpPr>
        <p:spPr>
          <a:xfrm>
            <a:off x="1233625" y="2384575"/>
            <a:ext cx="1463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Photos of people in white shirt (can be franchisee or stock photo)</a:t>
            </a:r>
            <a:endParaRPr sz="1000">
              <a:solidFill>
                <a:srgbClr val="999999"/>
              </a:solidFill>
            </a:endParaRPr>
          </a:p>
        </p:txBody>
      </p:sp>
      <p:sp>
        <p:nvSpPr>
          <p:cNvPr id="397" name="Google Shape;397;p41"/>
          <p:cNvSpPr txBox="1"/>
          <p:nvPr/>
        </p:nvSpPr>
        <p:spPr>
          <a:xfrm>
            <a:off x="1349650" y="4088350"/>
            <a:ext cx="1185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Refresh logo on white background</a:t>
            </a:r>
            <a:endParaRPr sz="1000">
              <a:solidFill>
                <a:srgbClr val="999999"/>
              </a:solidFill>
            </a:endParaRPr>
          </a:p>
        </p:txBody>
      </p:sp>
      <p:cxnSp>
        <p:nvCxnSpPr>
          <p:cNvPr id="398" name="Google Shape;398;p41"/>
          <p:cNvCxnSpPr/>
          <p:nvPr/>
        </p:nvCxnSpPr>
        <p:spPr>
          <a:xfrm>
            <a:off x="2470125" y="4410800"/>
            <a:ext cx="377100" cy="0"/>
          </a:xfrm>
          <a:prstGeom prst="straightConnector1">
            <a:avLst/>
          </a:prstGeom>
          <a:noFill/>
          <a:ln cap="flat" cmpd="sng" w="9525">
            <a:solidFill>
              <a:srgbClr val="999999"/>
            </a:solidFill>
            <a:prstDash val="solid"/>
            <a:round/>
            <a:headEnd len="med" w="med" type="none"/>
            <a:tailEnd len="med" w="med" type="oval"/>
          </a:ln>
        </p:spPr>
      </p:cxnSp>
      <p:cxnSp>
        <p:nvCxnSpPr>
          <p:cNvPr id="399" name="Google Shape;399;p41"/>
          <p:cNvCxnSpPr/>
          <p:nvPr/>
        </p:nvCxnSpPr>
        <p:spPr>
          <a:xfrm rot="10800000">
            <a:off x="5650600" y="2472950"/>
            <a:ext cx="428700" cy="0"/>
          </a:xfrm>
          <a:prstGeom prst="straightConnector1">
            <a:avLst/>
          </a:prstGeom>
          <a:noFill/>
          <a:ln cap="flat" cmpd="sng" w="9525">
            <a:solidFill>
              <a:srgbClr val="999999"/>
            </a:solidFill>
            <a:prstDash val="solid"/>
            <a:round/>
            <a:headEnd len="med" w="med" type="none"/>
            <a:tailEnd len="med" w="med" type="oval"/>
          </a:ln>
        </p:spPr>
      </p:cxnSp>
      <p:sp>
        <p:nvSpPr>
          <p:cNvPr id="400" name="Google Shape;400;p41"/>
          <p:cNvSpPr txBox="1"/>
          <p:nvPr/>
        </p:nvSpPr>
        <p:spPr>
          <a:xfrm>
            <a:off x="6090825" y="2303600"/>
            <a:ext cx="1463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Inspirational</a:t>
            </a:r>
            <a:r>
              <a:rPr lang="en" sz="1000">
                <a:solidFill>
                  <a:srgbClr val="999999"/>
                </a:solidFill>
              </a:rPr>
              <a:t> photo</a:t>
            </a:r>
            <a:endParaRPr sz="1000">
              <a:solidFill>
                <a:srgbClr val="999999"/>
              </a:solidFill>
            </a:endParaRPr>
          </a:p>
        </p:txBody>
      </p:sp>
      <p:cxnSp>
        <p:nvCxnSpPr>
          <p:cNvPr id="401" name="Google Shape;401;p41"/>
          <p:cNvCxnSpPr/>
          <p:nvPr/>
        </p:nvCxnSpPr>
        <p:spPr>
          <a:xfrm rot="10800000">
            <a:off x="5434375" y="3319475"/>
            <a:ext cx="469200" cy="0"/>
          </a:xfrm>
          <a:prstGeom prst="straightConnector1">
            <a:avLst/>
          </a:prstGeom>
          <a:noFill/>
          <a:ln cap="flat" cmpd="sng" w="9525">
            <a:solidFill>
              <a:srgbClr val="999999"/>
            </a:solidFill>
            <a:prstDash val="solid"/>
            <a:round/>
            <a:headEnd len="med" w="med" type="none"/>
            <a:tailEnd len="med" w="med" type="oval"/>
          </a:ln>
        </p:spPr>
      </p:cxnSp>
      <p:cxnSp>
        <p:nvCxnSpPr>
          <p:cNvPr id="402" name="Google Shape;402;p41"/>
          <p:cNvCxnSpPr/>
          <p:nvPr/>
        </p:nvCxnSpPr>
        <p:spPr>
          <a:xfrm flipH="1" rot="10800000">
            <a:off x="2691475" y="1127300"/>
            <a:ext cx="426000" cy="2400"/>
          </a:xfrm>
          <a:prstGeom prst="straightConnector1">
            <a:avLst/>
          </a:prstGeom>
          <a:noFill/>
          <a:ln cap="flat" cmpd="sng" w="9525">
            <a:solidFill>
              <a:srgbClr val="999999"/>
            </a:solidFill>
            <a:prstDash val="solid"/>
            <a:round/>
            <a:headEnd len="med" w="med" type="none"/>
            <a:tailEnd len="med" w="med" type="oval"/>
          </a:ln>
        </p:spPr>
      </p:cxnSp>
      <p:sp>
        <p:nvSpPr>
          <p:cNvPr id="403" name="Google Shape;403;p41"/>
          <p:cNvSpPr txBox="1"/>
          <p:nvPr/>
        </p:nvSpPr>
        <p:spPr>
          <a:xfrm>
            <a:off x="1244775" y="941750"/>
            <a:ext cx="2416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Headline in Montserrat </a:t>
            </a:r>
            <a:endParaRPr sz="1000">
              <a:solidFill>
                <a:srgbClr val="999999"/>
              </a:solidFill>
            </a:endParaRPr>
          </a:p>
          <a:p>
            <a:pPr indent="0" lvl="0" marL="0" rtl="0" algn="l">
              <a:spcBef>
                <a:spcPts val="0"/>
              </a:spcBef>
              <a:spcAft>
                <a:spcPts val="0"/>
              </a:spcAft>
              <a:buNone/>
            </a:pPr>
            <a:r>
              <a:rPr lang="en" sz="1000">
                <a:solidFill>
                  <a:srgbClr val="999999"/>
                </a:solidFill>
              </a:rPr>
              <a:t>Tracking -25 (Metrics)</a:t>
            </a:r>
            <a:endParaRPr sz="1000">
              <a:solidFill>
                <a:srgbClr val="999999"/>
              </a:solidFill>
            </a:endParaRPr>
          </a:p>
        </p:txBody>
      </p:sp>
      <p:sp>
        <p:nvSpPr>
          <p:cNvPr id="404" name="Google Shape;404;p41"/>
          <p:cNvSpPr txBox="1"/>
          <p:nvPr/>
        </p:nvSpPr>
        <p:spPr>
          <a:xfrm>
            <a:off x="5934175" y="3137175"/>
            <a:ext cx="2538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Body Copy in Montserrat Regular</a:t>
            </a:r>
            <a:endParaRPr sz="1000">
              <a:solidFill>
                <a:srgbClr val="999999"/>
              </a:solidFill>
            </a:endParaRPr>
          </a:p>
          <a:p>
            <a:pPr indent="0" lvl="0" marL="0" rtl="0" algn="l">
              <a:spcBef>
                <a:spcPts val="0"/>
              </a:spcBef>
              <a:spcAft>
                <a:spcPts val="0"/>
              </a:spcAft>
              <a:buNone/>
            </a:pPr>
            <a:r>
              <a:rPr lang="en" sz="1000">
                <a:solidFill>
                  <a:srgbClr val="999999"/>
                </a:solidFill>
              </a:rPr>
              <a:t>Tracking -25 (Metrics)</a:t>
            </a:r>
            <a:endParaRPr sz="1000">
              <a:solidFill>
                <a:srgbClr val="99999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5"/>
          <p:cNvPicPr preferRelativeResize="0"/>
          <p:nvPr/>
        </p:nvPicPr>
        <p:blipFill>
          <a:blip r:embed="rId3">
            <a:alphaModFix amt="10000"/>
          </a:blip>
          <a:stretch>
            <a:fillRect/>
          </a:stretch>
        </p:blipFill>
        <p:spPr>
          <a:xfrm>
            <a:off x="-121626" y="1431425"/>
            <a:ext cx="3866849" cy="4033951"/>
          </a:xfrm>
          <a:prstGeom prst="rect">
            <a:avLst/>
          </a:prstGeom>
          <a:noFill/>
          <a:ln>
            <a:noFill/>
          </a:ln>
        </p:spPr>
      </p:pic>
      <p:sp>
        <p:nvSpPr>
          <p:cNvPr id="69" name="Google Shape;69;p15"/>
          <p:cNvSpPr txBox="1"/>
          <p:nvPr>
            <p:ph type="title"/>
          </p:nvPr>
        </p:nvSpPr>
        <p:spPr>
          <a:xfrm>
            <a:off x="311700" y="126175"/>
            <a:ext cx="8520600" cy="64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Refresh Brand Essence</a:t>
            </a:r>
            <a:endParaRPr/>
          </a:p>
        </p:txBody>
      </p:sp>
      <p:sp>
        <p:nvSpPr>
          <p:cNvPr id="70" name="Google Shape;70;p15"/>
          <p:cNvSpPr txBox="1"/>
          <p:nvPr>
            <p:ph idx="1" type="body"/>
          </p:nvPr>
        </p:nvSpPr>
        <p:spPr>
          <a:xfrm>
            <a:off x="311700" y="867250"/>
            <a:ext cx="7020600" cy="4080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The Refresh brand features a clean look and feel </a:t>
            </a:r>
            <a:endParaRPr>
              <a:solidFill>
                <a:schemeClr val="dk1"/>
              </a:solidFill>
            </a:endParaRPr>
          </a:p>
          <a:p>
            <a:pPr indent="-342900" lvl="0" marL="457200" rtl="0" algn="l">
              <a:spcBef>
                <a:spcPts val="1000"/>
              </a:spcBef>
              <a:spcAft>
                <a:spcPts val="0"/>
              </a:spcAft>
              <a:buClr>
                <a:schemeClr val="dk1"/>
              </a:buClr>
              <a:buSzPts val="1800"/>
              <a:buChar char="●"/>
            </a:pPr>
            <a:r>
              <a:rPr lang="en">
                <a:solidFill>
                  <a:schemeClr val="dk1"/>
                </a:solidFill>
              </a:rPr>
              <a:t>The designs should be clean, simple and straightforward</a:t>
            </a:r>
            <a:endParaRPr>
              <a:solidFill>
                <a:schemeClr val="dk1"/>
              </a:solidFill>
            </a:endParaRPr>
          </a:p>
          <a:p>
            <a:pPr indent="-342900" lvl="0" marL="457200" rtl="0" algn="l">
              <a:spcBef>
                <a:spcPts val="1000"/>
              </a:spcBef>
              <a:spcAft>
                <a:spcPts val="0"/>
              </a:spcAft>
              <a:buClr>
                <a:schemeClr val="dk1"/>
              </a:buClr>
              <a:buSzPts val="1800"/>
              <a:buChar char="●"/>
            </a:pPr>
            <a:r>
              <a:rPr lang="en">
                <a:solidFill>
                  <a:schemeClr val="dk1"/>
                </a:solidFill>
              </a:rPr>
              <a:t>It’s best to avoid complicated busy designs</a:t>
            </a:r>
            <a:endParaRPr>
              <a:solidFill>
                <a:schemeClr val="dk1"/>
              </a:solidFill>
            </a:endParaRPr>
          </a:p>
          <a:p>
            <a:pPr indent="0" lvl="0" marL="0" rtl="0" algn="l">
              <a:spcBef>
                <a:spcPts val="1000"/>
              </a:spcBef>
              <a:spcAft>
                <a:spcPts val="1000"/>
              </a:spcAft>
              <a:buClr>
                <a:schemeClr val="dk1"/>
              </a:buClr>
              <a:buSzPts val="1100"/>
              <a:buFont typeface="Arial"/>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42"/>
          <p:cNvPicPr preferRelativeResize="0"/>
          <p:nvPr/>
        </p:nvPicPr>
        <p:blipFill>
          <a:blip r:embed="rId3">
            <a:alphaModFix/>
          </a:blip>
          <a:stretch>
            <a:fillRect/>
          </a:stretch>
        </p:blipFill>
        <p:spPr>
          <a:xfrm>
            <a:off x="2133972" y="1386204"/>
            <a:ext cx="4764849" cy="2964267"/>
          </a:xfrm>
          <a:prstGeom prst="rect">
            <a:avLst/>
          </a:prstGeom>
          <a:noFill/>
          <a:ln>
            <a:noFill/>
          </a:ln>
          <a:effectLst>
            <a:outerShdw blurRad="57150" rotWithShape="0" algn="bl" dir="5400000" dist="19050">
              <a:srgbClr val="000000">
                <a:alpha val="50000"/>
              </a:srgbClr>
            </a:outerShdw>
          </a:effectLst>
        </p:spPr>
      </p:pic>
      <p:sp>
        <p:nvSpPr>
          <p:cNvPr id="410" name="Google Shape;410;p42"/>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Local print ads and artwork</a:t>
            </a:r>
            <a:endParaRPr/>
          </a:p>
        </p:txBody>
      </p:sp>
      <p:sp>
        <p:nvSpPr>
          <p:cNvPr id="411" name="Google Shape;411;p42"/>
          <p:cNvSpPr txBox="1"/>
          <p:nvPr>
            <p:ph idx="1" type="body"/>
          </p:nvPr>
        </p:nvSpPr>
        <p:spPr>
          <a:xfrm>
            <a:off x="7037275" y="597100"/>
            <a:ext cx="1862700" cy="7656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latin typeface="Arial"/>
                <a:ea typeface="Arial"/>
                <a:cs typeface="Arial"/>
                <a:sym typeface="Arial"/>
              </a:rPr>
              <a:t>Refresh Ad </a:t>
            </a:r>
            <a:endParaRPr b="1"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a:solidFill>
                  <a:schemeClr val="dk1"/>
                </a:solidFill>
                <a:latin typeface="Arial"/>
                <a:ea typeface="Arial"/>
                <a:cs typeface="Arial"/>
                <a:sym typeface="Arial"/>
              </a:rPr>
              <a:t>W147mm x H91mm</a:t>
            </a:r>
            <a:endParaRPr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u="sng">
                <a:solidFill>
                  <a:schemeClr val="hlink"/>
                </a:solidFill>
                <a:latin typeface="Arial"/>
                <a:ea typeface="Arial"/>
                <a:cs typeface="Arial"/>
                <a:sym typeface="Arial"/>
                <a:hlinkClick r:id="rId4"/>
              </a:rPr>
              <a:t>Download Open Files</a:t>
            </a:r>
            <a:endParaRPr sz="1000">
              <a:latin typeface="Arial"/>
              <a:ea typeface="Arial"/>
              <a:cs typeface="Arial"/>
              <a:sym typeface="Arial"/>
            </a:endParaRPr>
          </a:p>
        </p:txBody>
      </p:sp>
      <p:cxnSp>
        <p:nvCxnSpPr>
          <p:cNvPr id="412" name="Google Shape;412;p42"/>
          <p:cNvCxnSpPr/>
          <p:nvPr/>
        </p:nvCxnSpPr>
        <p:spPr>
          <a:xfrm>
            <a:off x="1691950" y="4055550"/>
            <a:ext cx="484200" cy="0"/>
          </a:xfrm>
          <a:prstGeom prst="straightConnector1">
            <a:avLst/>
          </a:prstGeom>
          <a:noFill/>
          <a:ln cap="flat" cmpd="sng" w="9525">
            <a:solidFill>
              <a:srgbClr val="999999"/>
            </a:solidFill>
            <a:prstDash val="solid"/>
            <a:round/>
            <a:headEnd len="med" w="med" type="none"/>
            <a:tailEnd len="med" w="med" type="oval"/>
          </a:ln>
        </p:spPr>
      </p:cxnSp>
      <p:sp>
        <p:nvSpPr>
          <p:cNvPr id="413" name="Google Shape;413;p42"/>
          <p:cNvSpPr txBox="1"/>
          <p:nvPr/>
        </p:nvSpPr>
        <p:spPr>
          <a:xfrm>
            <a:off x="7131200" y="3163200"/>
            <a:ext cx="1463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Photos of people in white shirt (can be franchisee or stock photo)</a:t>
            </a:r>
            <a:endParaRPr sz="1000">
              <a:solidFill>
                <a:srgbClr val="999999"/>
              </a:solidFill>
            </a:endParaRPr>
          </a:p>
        </p:txBody>
      </p:sp>
      <p:sp>
        <p:nvSpPr>
          <p:cNvPr id="414" name="Google Shape;414;p42"/>
          <p:cNvSpPr txBox="1"/>
          <p:nvPr/>
        </p:nvSpPr>
        <p:spPr>
          <a:xfrm>
            <a:off x="432200" y="3163200"/>
            <a:ext cx="121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Refresh logo on white background</a:t>
            </a:r>
            <a:endParaRPr sz="1000">
              <a:solidFill>
                <a:srgbClr val="999999"/>
              </a:solidFill>
            </a:endParaRPr>
          </a:p>
        </p:txBody>
      </p:sp>
      <p:cxnSp>
        <p:nvCxnSpPr>
          <p:cNvPr id="415" name="Google Shape;415;p42"/>
          <p:cNvCxnSpPr/>
          <p:nvPr/>
        </p:nvCxnSpPr>
        <p:spPr>
          <a:xfrm>
            <a:off x="1513050" y="3362150"/>
            <a:ext cx="748500" cy="0"/>
          </a:xfrm>
          <a:prstGeom prst="straightConnector1">
            <a:avLst/>
          </a:prstGeom>
          <a:noFill/>
          <a:ln cap="flat" cmpd="sng" w="9525">
            <a:solidFill>
              <a:srgbClr val="999999"/>
            </a:solidFill>
            <a:prstDash val="solid"/>
            <a:round/>
            <a:headEnd len="med" w="med" type="none"/>
            <a:tailEnd len="med" w="med" type="oval"/>
          </a:ln>
        </p:spPr>
      </p:cxnSp>
      <p:cxnSp>
        <p:nvCxnSpPr>
          <p:cNvPr id="416" name="Google Shape;416;p42"/>
          <p:cNvCxnSpPr/>
          <p:nvPr/>
        </p:nvCxnSpPr>
        <p:spPr>
          <a:xfrm rot="10800000">
            <a:off x="6687350" y="2082500"/>
            <a:ext cx="381900" cy="0"/>
          </a:xfrm>
          <a:prstGeom prst="straightConnector1">
            <a:avLst/>
          </a:prstGeom>
          <a:noFill/>
          <a:ln cap="flat" cmpd="sng" w="9525">
            <a:solidFill>
              <a:srgbClr val="999999"/>
            </a:solidFill>
            <a:prstDash val="solid"/>
            <a:round/>
            <a:headEnd len="med" w="med" type="none"/>
            <a:tailEnd len="med" w="med" type="oval"/>
          </a:ln>
        </p:spPr>
      </p:cxnSp>
      <p:sp>
        <p:nvSpPr>
          <p:cNvPr id="417" name="Google Shape;417;p42"/>
          <p:cNvSpPr txBox="1"/>
          <p:nvPr/>
        </p:nvSpPr>
        <p:spPr>
          <a:xfrm>
            <a:off x="7069250" y="1898688"/>
            <a:ext cx="1463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Inspirational</a:t>
            </a:r>
            <a:r>
              <a:rPr lang="en" sz="1000">
                <a:solidFill>
                  <a:srgbClr val="999999"/>
                </a:solidFill>
              </a:rPr>
              <a:t> photo</a:t>
            </a:r>
            <a:endParaRPr sz="1000">
              <a:solidFill>
                <a:srgbClr val="999999"/>
              </a:solidFill>
            </a:endParaRPr>
          </a:p>
        </p:txBody>
      </p:sp>
      <p:cxnSp>
        <p:nvCxnSpPr>
          <p:cNvPr id="418" name="Google Shape;418;p42"/>
          <p:cNvCxnSpPr/>
          <p:nvPr/>
        </p:nvCxnSpPr>
        <p:spPr>
          <a:xfrm rot="10800000">
            <a:off x="6785375" y="3362150"/>
            <a:ext cx="309900" cy="0"/>
          </a:xfrm>
          <a:prstGeom prst="straightConnector1">
            <a:avLst/>
          </a:prstGeom>
          <a:noFill/>
          <a:ln cap="flat" cmpd="sng" w="9525">
            <a:solidFill>
              <a:srgbClr val="999999"/>
            </a:solidFill>
            <a:prstDash val="solid"/>
            <a:round/>
            <a:headEnd len="med" w="med" type="none"/>
            <a:tailEnd len="med" w="med" type="oval"/>
          </a:ln>
        </p:spPr>
      </p:cxnSp>
      <p:cxnSp>
        <p:nvCxnSpPr>
          <p:cNvPr id="419" name="Google Shape;419;p42"/>
          <p:cNvCxnSpPr/>
          <p:nvPr/>
        </p:nvCxnSpPr>
        <p:spPr>
          <a:xfrm>
            <a:off x="1825400" y="1618550"/>
            <a:ext cx="444300" cy="0"/>
          </a:xfrm>
          <a:prstGeom prst="straightConnector1">
            <a:avLst/>
          </a:prstGeom>
          <a:noFill/>
          <a:ln cap="flat" cmpd="sng" w="9525">
            <a:solidFill>
              <a:srgbClr val="999999"/>
            </a:solidFill>
            <a:prstDash val="solid"/>
            <a:round/>
            <a:headEnd len="med" w="med" type="none"/>
            <a:tailEnd len="med" w="med" type="oval"/>
          </a:ln>
        </p:spPr>
      </p:cxnSp>
      <p:sp>
        <p:nvSpPr>
          <p:cNvPr id="420" name="Google Shape;420;p42"/>
          <p:cNvSpPr txBox="1"/>
          <p:nvPr/>
        </p:nvSpPr>
        <p:spPr>
          <a:xfrm>
            <a:off x="405600" y="1417350"/>
            <a:ext cx="1759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Headline in Montserrat Tracking -25 (Metrics)</a:t>
            </a:r>
            <a:endParaRPr sz="1000">
              <a:solidFill>
                <a:srgbClr val="999999"/>
              </a:solidFill>
            </a:endParaRPr>
          </a:p>
        </p:txBody>
      </p:sp>
      <p:sp>
        <p:nvSpPr>
          <p:cNvPr id="421" name="Google Shape;421;p42"/>
          <p:cNvSpPr txBox="1"/>
          <p:nvPr/>
        </p:nvSpPr>
        <p:spPr>
          <a:xfrm>
            <a:off x="405600" y="2202300"/>
            <a:ext cx="1671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Body Copy in Montserrat Regular Tracking -25 (Metrics)</a:t>
            </a:r>
            <a:endParaRPr sz="1000">
              <a:solidFill>
                <a:srgbClr val="999999"/>
              </a:solidFill>
            </a:endParaRPr>
          </a:p>
        </p:txBody>
      </p:sp>
      <p:cxnSp>
        <p:nvCxnSpPr>
          <p:cNvPr id="422" name="Google Shape;422;p42"/>
          <p:cNvCxnSpPr/>
          <p:nvPr/>
        </p:nvCxnSpPr>
        <p:spPr>
          <a:xfrm>
            <a:off x="1950350" y="2370075"/>
            <a:ext cx="298200" cy="0"/>
          </a:xfrm>
          <a:prstGeom prst="straightConnector1">
            <a:avLst/>
          </a:prstGeom>
          <a:noFill/>
          <a:ln cap="flat" cmpd="sng" w="9525">
            <a:solidFill>
              <a:srgbClr val="999999"/>
            </a:solidFill>
            <a:prstDash val="solid"/>
            <a:round/>
            <a:headEnd len="med" w="med" type="none"/>
            <a:tailEnd len="med" w="med" type="oval"/>
          </a:ln>
        </p:spPr>
      </p:cxnSp>
      <p:sp>
        <p:nvSpPr>
          <p:cNvPr id="423" name="Google Shape;423;p42"/>
          <p:cNvSpPr txBox="1"/>
          <p:nvPr/>
        </p:nvSpPr>
        <p:spPr>
          <a:xfrm>
            <a:off x="494100" y="3875500"/>
            <a:ext cx="1353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000">
                <a:solidFill>
                  <a:srgbClr val="999999"/>
                </a:solidFill>
              </a:rPr>
              <a:t>0800 number that terminates at head office</a:t>
            </a:r>
            <a:endParaRPr sz="1000">
              <a:solidFill>
                <a:srgbClr val="999999"/>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43"/>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Local print ads and artwork</a:t>
            </a:r>
            <a:endParaRPr/>
          </a:p>
        </p:txBody>
      </p:sp>
      <p:sp>
        <p:nvSpPr>
          <p:cNvPr id="429" name="Google Shape;429;p43"/>
          <p:cNvSpPr txBox="1"/>
          <p:nvPr>
            <p:ph idx="1" type="body"/>
          </p:nvPr>
        </p:nvSpPr>
        <p:spPr>
          <a:xfrm>
            <a:off x="7037275" y="825700"/>
            <a:ext cx="1862700" cy="7656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latin typeface="Arial"/>
                <a:ea typeface="Arial"/>
                <a:cs typeface="Arial"/>
                <a:sym typeface="Arial"/>
              </a:rPr>
              <a:t>Refresh Ad </a:t>
            </a:r>
            <a:endParaRPr b="1"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a:solidFill>
                  <a:schemeClr val="dk1"/>
                </a:solidFill>
                <a:latin typeface="Arial"/>
                <a:ea typeface="Arial"/>
                <a:cs typeface="Arial"/>
                <a:sym typeface="Arial"/>
              </a:rPr>
              <a:t>W254mm x H182mm</a:t>
            </a:r>
            <a:endParaRPr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u="sng">
                <a:solidFill>
                  <a:schemeClr val="hlink"/>
                </a:solidFill>
                <a:latin typeface="Arial"/>
                <a:ea typeface="Arial"/>
                <a:cs typeface="Arial"/>
                <a:sym typeface="Arial"/>
                <a:hlinkClick r:id="rId3"/>
              </a:rPr>
              <a:t>Download Open Files</a:t>
            </a:r>
            <a:endParaRPr sz="1000">
              <a:latin typeface="Arial"/>
              <a:ea typeface="Arial"/>
              <a:cs typeface="Arial"/>
              <a:sym typeface="Arial"/>
            </a:endParaRPr>
          </a:p>
        </p:txBody>
      </p:sp>
      <p:pic>
        <p:nvPicPr>
          <p:cNvPr id="430" name="Google Shape;430;p43"/>
          <p:cNvPicPr preferRelativeResize="0"/>
          <p:nvPr/>
        </p:nvPicPr>
        <p:blipFill>
          <a:blip r:embed="rId4">
            <a:alphaModFix/>
          </a:blip>
          <a:stretch>
            <a:fillRect/>
          </a:stretch>
        </p:blipFill>
        <p:spPr>
          <a:xfrm>
            <a:off x="1557799" y="919875"/>
            <a:ext cx="5343800" cy="383562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44"/>
          <p:cNvPicPr preferRelativeResize="0"/>
          <p:nvPr/>
        </p:nvPicPr>
        <p:blipFill>
          <a:blip r:embed="rId3">
            <a:alphaModFix/>
          </a:blip>
          <a:stretch>
            <a:fillRect/>
          </a:stretch>
        </p:blipFill>
        <p:spPr>
          <a:xfrm>
            <a:off x="1996650" y="976250"/>
            <a:ext cx="4782848" cy="3381627"/>
          </a:xfrm>
          <a:prstGeom prst="rect">
            <a:avLst/>
          </a:prstGeom>
          <a:noFill/>
          <a:ln>
            <a:noFill/>
          </a:ln>
          <a:effectLst>
            <a:outerShdw blurRad="57150" rotWithShape="0" algn="bl" dir="5400000" dist="19050">
              <a:srgbClr val="000000">
                <a:alpha val="50000"/>
              </a:srgbClr>
            </a:outerShdw>
          </a:effectLst>
        </p:spPr>
      </p:pic>
      <p:sp>
        <p:nvSpPr>
          <p:cNvPr id="436" name="Google Shape;436;p44"/>
          <p:cNvSpPr txBox="1"/>
          <p:nvPr/>
        </p:nvSpPr>
        <p:spPr>
          <a:xfrm>
            <a:off x="305375" y="126175"/>
            <a:ext cx="8013000" cy="48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666666"/>
                </a:solidFill>
                <a:latin typeface="Open Sans"/>
                <a:ea typeface="Open Sans"/>
                <a:cs typeface="Open Sans"/>
                <a:sym typeface="Open Sans"/>
              </a:rPr>
              <a:t>Double Page Spread </a:t>
            </a:r>
            <a:r>
              <a:rPr b="1" lang="en" sz="2300">
                <a:solidFill>
                  <a:srgbClr val="666666"/>
                </a:solidFill>
                <a:latin typeface="Open Sans"/>
                <a:ea typeface="Open Sans"/>
                <a:cs typeface="Open Sans"/>
                <a:sym typeface="Open Sans"/>
              </a:rPr>
              <a:t>Magazine advertisements </a:t>
            </a:r>
            <a:endParaRPr b="1" sz="2300">
              <a:solidFill>
                <a:srgbClr val="666666"/>
              </a:solidFill>
              <a:latin typeface="Open Sans"/>
              <a:ea typeface="Open Sans"/>
              <a:cs typeface="Open Sans"/>
              <a:sym typeface="Open Sans"/>
            </a:endParaRPr>
          </a:p>
        </p:txBody>
      </p:sp>
      <p:sp>
        <p:nvSpPr>
          <p:cNvPr id="437" name="Google Shape;437;p44"/>
          <p:cNvSpPr txBox="1"/>
          <p:nvPr>
            <p:ph idx="1" type="body"/>
          </p:nvPr>
        </p:nvSpPr>
        <p:spPr>
          <a:xfrm>
            <a:off x="7045725" y="897900"/>
            <a:ext cx="1862700" cy="7656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latin typeface="Arial"/>
                <a:ea typeface="Arial"/>
                <a:cs typeface="Arial"/>
                <a:sym typeface="Arial"/>
              </a:rPr>
              <a:t>Refresh Ad </a:t>
            </a:r>
            <a:endParaRPr b="1"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a:solidFill>
                  <a:schemeClr val="dk1"/>
                </a:solidFill>
                <a:latin typeface="Arial"/>
                <a:ea typeface="Arial"/>
                <a:cs typeface="Arial"/>
                <a:sym typeface="Arial"/>
              </a:rPr>
              <a:t>DPS (A3)</a:t>
            </a:r>
            <a:endParaRPr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u="sng">
                <a:solidFill>
                  <a:schemeClr val="hlink"/>
                </a:solidFill>
                <a:latin typeface="Arial"/>
                <a:ea typeface="Arial"/>
                <a:cs typeface="Arial"/>
                <a:sym typeface="Arial"/>
                <a:hlinkClick r:id="rId4"/>
              </a:rPr>
              <a:t>Download Open Files</a:t>
            </a:r>
            <a:endParaRPr sz="1000">
              <a:latin typeface="Arial"/>
              <a:ea typeface="Arial"/>
              <a:cs typeface="Arial"/>
              <a:sym typeface="Arial"/>
            </a:endParaRPr>
          </a:p>
        </p:txBody>
      </p:sp>
      <p:sp>
        <p:nvSpPr>
          <p:cNvPr id="438" name="Google Shape;438;p44"/>
          <p:cNvSpPr txBox="1"/>
          <p:nvPr/>
        </p:nvSpPr>
        <p:spPr>
          <a:xfrm>
            <a:off x="7161550" y="3697500"/>
            <a:ext cx="1463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Refresh logo on white background</a:t>
            </a:r>
            <a:endParaRPr sz="1000">
              <a:solidFill>
                <a:srgbClr val="999999"/>
              </a:solidFill>
            </a:endParaRPr>
          </a:p>
        </p:txBody>
      </p:sp>
      <p:cxnSp>
        <p:nvCxnSpPr>
          <p:cNvPr id="439" name="Google Shape;439;p44"/>
          <p:cNvCxnSpPr>
            <a:stCxn id="440" idx="1"/>
          </p:cNvCxnSpPr>
          <p:nvPr/>
        </p:nvCxnSpPr>
        <p:spPr>
          <a:xfrm rot="10800000">
            <a:off x="6854450" y="2220825"/>
            <a:ext cx="212100" cy="0"/>
          </a:xfrm>
          <a:prstGeom prst="straightConnector1">
            <a:avLst/>
          </a:prstGeom>
          <a:noFill/>
          <a:ln cap="flat" cmpd="sng" w="9525">
            <a:solidFill>
              <a:srgbClr val="999999"/>
            </a:solidFill>
            <a:prstDash val="solid"/>
            <a:round/>
            <a:headEnd len="med" w="med" type="none"/>
            <a:tailEnd len="med" w="med" type="oval"/>
          </a:ln>
        </p:spPr>
      </p:cxnSp>
      <p:sp>
        <p:nvSpPr>
          <p:cNvPr id="440" name="Google Shape;440;p44"/>
          <p:cNvSpPr txBox="1"/>
          <p:nvPr/>
        </p:nvSpPr>
        <p:spPr>
          <a:xfrm>
            <a:off x="7066550" y="2051475"/>
            <a:ext cx="1463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Inspirational</a:t>
            </a:r>
            <a:r>
              <a:rPr lang="en" sz="1000">
                <a:solidFill>
                  <a:srgbClr val="999999"/>
                </a:solidFill>
              </a:rPr>
              <a:t> photo</a:t>
            </a:r>
            <a:endParaRPr sz="1000">
              <a:solidFill>
                <a:srgbClr val="999999"/>
              </a:solidFill>
            </a:endParaRPr>
          </a:p>
        </p:txBody>
      </p:sp>
      <p:cxnSp>
        <p:nvCxnSpPr>
          <p:cNvPr id="441" name="Google Shape;441;p44"/>
          <p:cNvCxnSpPr/>
          <p:nvPr/>
        </p:nvCxnSpPr>
        <p:spPr>
          <a:xfrm rot="10800000">
            <a:off x="6890350" y="3875075"/>
            <a:ext cx="271200" cy="0"/>
          </a:xfrm>
          <a:prstGeom prst="straightConnector1">
            <a:avLst/>
          </a:prstGeom>
          <a:noFill/>
          <a:ln cap="flat" cmpd="sng" w="9525">
            <a:solidFill>
              <a:srgbClr val="999999"/>
            </a:solidFill>
            <a:prstDash val="solid"/>
            <a:round/>
            <a:headEnd len="med" w="med" type="none"/>
            <a:tailEnd len="med" w="med" type="oval"/>
          </a:ln>
        </p:spPr>
      </p:cxnSp>
      <p:cxnSp>
        <p:nvCxnSpPr>
          <p:cNvPr id="442" name="Google Shape;442;p44"/>
          <p:cNvCxnSpPr/>
          <p:nvPr/>
        </p:nvCxnSpPr>
        <p:spPr>
          <a:xfrm>
            <a:off x="1742100" y="1213300"/>
            <a:ext cx="330900" cy="0"/>
          </a:xfrm>
          <a:prstGeom prst="straightConnector1">
            <a:avLst/>
          </a:prstGeom>
          <a:noFill/>
          <a:ln cap="flat" cmpd="sng" w="9525">
            <a:solidFill>
              <a:srgbClr val="999999"/>
            </a:solidFill>
            <a:prstDash val="solid"/>
            <a:round/>
            <a:headEnd len="med" w="med" type="none"/>
            <a:tailEnd len="med" w="med" type="oval"/>
          </a:ln>
        </p:spPr>
      </p:cxnSp>
      <p:sp>
        <p:nvSpPr>
          <p:cNvPr id="443" name="Google Shape;443;p44"/>
          <p:cNvSpPr txBox="1"/>
          <p:nvPr/>
        </p:nvSpPr>
        <p:spPr>
          <a:xfrm>
            <a:off x="324300" y="1034388"/>
            <a:ext cx="2026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Headline in Montserrat </a:t>
            </a:r>
            <a:endParaRPr sz="1000">
              <a:solidFill>
                <a:srgbClr val="999999"/>
              </a:solidFill>
            </a:endParaRPr>
          </a:p>
          <a:p>
            <a:pPr indent="0" lvl="0" marL="0" rtl="0" algn="l">
              <a:spcBef>
                <a:spcPts val="0"/>
              </a:spcBef>
              <a:spcAft>
                <a:spcPts val="0"/>
              </a:spcAft>
              <a:buNone/>
            </a:pPr>
            <a:r>
              <a:rPr lang="en" sz="1000">
                <a:solidFill>
                  <a:srgbClr val="999999"/>
                </a:solidFill>
              </a:rPr>
              <a:t>Tracking -25 (Metrics)</a:t>
            </a:r>
            <a:endParaRPr sz="1000">
              <a:solidFill>
                <a:srgbClr val="999999"/>
              </a:solidFill>
            </a:endParaRPr>
          </a:p>
        </p:txBody>
      </p:sp>
      <p:sp>
        <p:nvSpPr>
          <p:cNvPr id="444" name="Google Shape;444;p44"/>
          <p:cNvSpPr txBox="1"/>
          <p:nvPr/>
        </p:nvSpPr>
        <p:spPr>
          <a:xfrm>
            <a:off x="4684650" y="4414300"/>
            <a:ext cx="2538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Body Copy in Montserrat Regular</a:t>
            </a:r>
            <a:endParaRPr sz="1000">
              <a:solidFill>
                <a:srgbClr val="999999"/>
              </a:solidFill>
            </a:endParaRPr>
          </a:p>
          <a:p>
            <a:pPr indent="0" lvl="0" marL="0" rtl="0" algn="l">
              <a:spcBef>
                <a:spcPts val="0"/>
              </a:spcBef>
              <a:spcAft>
                <a:spcPts val="0"/>
              </a:spcAft>
              <a:buNone/>
            </a:pPr>
            <a:r>
              <a:rPr lang="en" sz="1000">
                <a:solidFill>
                  <a:srgbClr val="999999"/>
                </a:solidFill>
              </a:rPr>
              <a:t>Tracking -25 (Metrics)</a:t>
            </a:r>
            <a:endParaRPr sz="1000">
              <a:solidFill>
                <a:srgbClr val="999999"/>
              </a:solidFill>
            </a:endParaRPr>
          </a:p>
        </p:txBody>
      </p:sp>
      <p:cxnSp>
        <p:nvCxnSpPr>
          <p:cNvPr id="445" name="Google Shape;445;p44"/>
          <p:cNvCxnSpPr/>
          <p:nvPr/>
        </p:nvCxnSpPr>
        <p:spPr>
          <a:xfrm rot="10800000">
            <a:off x="4648200" y="4276150"/>
            <a:ext cx="0" cy="506700"/>
          </a:xfrm>
          <a:prstGeom prst="straightConnector1">
            <a:avLst/>
          </a:prstGeom>
          <a:noFill/>
          <a:ln cap="flat" cmpd="sng" w="9525">
            <a:solidFill>
              <a:srgbClr val="999999"/>
            </a:solidFill>
            <a:prstDash val="solid"/>
            <a:round/>
            <a:headEnd len="med" w="med" type="none"/>
            <a:tailEnd len="med" w="med" type="oval"/>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45"/>
          <p:cNvSpPr txBox="1"/>
          <p:nvPr>
            <p:ph type="title"/>
          </p:nvPr>
        </p:nvSpPr>
        <p:spPr>
          <a:xfrm>
            <a:off x="552900" y="113150"/>
            <a:ext cx="7909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Digital Banner Advertising Examples </a:t>
            </a:r>
            <a:endParaRPr sz="2300"/>
          </a:p>
        </p:txBody>
      </p:sp>
      <p:pic>
        <p:nvPicPr>
          <p:cNvPr id="451" name="Google Shape;451;p45"/>
          <p:cNvPicPr preferRelativeResize="0"/>
          <p:nvPr/>
        </p:nvPicPr>
        <p:blipFill>
          <a:blip r:embed="rId3">
            <a:alphaModFix/>
          </a:blip>
          <a:stretch>
            <a:fillRect/>
          </a:stretch>
        </p:blipFill>
        <p:spPr>
          <a:xfrm>
            <a:off x="517800" y="964050"/>
            <a:ext cx="7675201" cy="951175"/>
          </a:xfrm>
          <a:prstGeom prst="rect">
            <a:avLst/>
          </a:prstGeom>
          <a:noFill/>
          <a:ln>
            <a:noFill/>
          </a:ln>
        </p:spPr>
      </p:pic>
      <p:pic>
        <p:nvPicPr>
          <p:cNvPr id="452" name="Google Shape;452;p45"/>
          <p:cNvPicPr preferRelativeResize="0"/>
          <p:nvPr/>
        </p:nvPicPr>
        <p:blipFill>
          <a:blip r:embed="rId4">
            <a:alphaModFix/>
          </a:blip>
          <a:stretch>
            <a:fillRect/>
          </a:stretch>
        </p:blipFill>
        <p:spPr>
          <a:xfrm>
            <a:off x="517800" y="3492625"/>
            <a:ext cx="7675212" cy="951175"/>
          </a:xfrm>
          <a:prstGeom prst="rect">
            <a:avLst/>
          </a:prstGeom>
          <a:noFill/>
          <a:ln>
            <a:noFill/>
          </a:ln>
        </p:spPr>
      </p:pic>
      <p:cxnSp>
        <p:nvCxnSpPr>
          <p:cNvPr id="453" name="Google Shape;453;p45"/>
          <p:cNvCxnSpPr/>
          <p:nvPr/>
        </p:nvCxnSpPr>
        <p:spPr>
          <a:xfrm rot="10800000">
            <a:off x="5851975" y="1849400"/>
            <a:ext cx="0" cy="495300"/>
          </a:xfrm>
          <a:prstGeom prst="straightConnector1">
            <a:avLst/>
          </a:prstGeom>
          <a:noFill/>
          <a:ln cap="flat" cmpd="sng" w="9525">
            <a:solidFill>
              <a:srgbClr val="999999"/>
            </a:solidFill>
            <a:prstDash val="solid"/>
            <a:round/>
            <a:headEnd len="med" w="med" type="none"/>
            <a:tailEnd len="med" w="med" type="oval"/>
          </a:ln>
        </p:spPr>
      </p:cxnSp>
      <p:sp>
        <p:nvSpPr>
          <p:cNvPr id="454" name="Google Shape;454;p45"/>
          <p:cNvSpPr txBox="1"/>
          <p:nvPr/>
        </p:nvSpPr>
        <p:spPr>
          <a:xfrm>
            <a:off x="5536175" y="2364500"/>
            <a:ext cx="1463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Photos of people in white shirt (can be franchisee or stock photo)</a:t>
            </a:r>
            <a:endParaRPr sz="1000">
              <a:solidFill>
                <a:srgbClr val="999999"/>
              </a:solidFill>
            </a:endParaRPr>
          </a:p>
        </p:txBody>
      </p:sp>
      <p:cxnSp>
        <p:nvCxnSpPr>
          <p:cNvPr id="455" name="Google Shape;455;p45"/>
          <p:cNvCxnSpPr/>
          <p:nvPr/>
        </p:nvCxnSpPr>
        <p:spPr>
          <a:xfrm>
            <a:off x="5851975" y="3211700"/>
            <a:ext cx="0" cy="381600"/>
          </a:xfrm>
          <a:prstGeom prst="straightConnector1">
            <a:avLst/>
          </a:prstGeom>
          <a:noFill/>
          <a:ln cap="flat" cmpd="sng" w="9525">
            <a:solidFill>
              <a:srgbClr val="999999"/>
            </a:solidFill>
            <a:prstDash val="solid"/>
            <a:round/>
            <a:headEnd len="med" w="med" type="none"/>
            <a:tailEnd len="med" w="med" type="oval"/>
          </a:ln>
        </p:spPr>
      </p:cxnSp>
      <p:sp>
        <p:nvSpPr>
          <p:cNvPr id="456" name="Google Shape;456;p45"/>
          <p:cNvSpPr txBox="1"/>
          <p:nvPr/>
        </p:nvSpPr>
        <p:spPr>
          <a:xfrm>
            <a:off x="7159500" y="2364500"/>
            <a:ext cx="1463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Refresh logo on white background</a:t>
            </a:r>
            <a:endParaRPr sz="1000">
              <a:solidFill>
                <a:srgbClr val="999999"/>
              </a:solidFill>
            </a:endParaRPr>
          </a:p>
        </p:txBody>
      </p:sp>
      <p:cxnSp>
        <p:nvCxnSpPr>
          <p:cNvPr id="457" name="Google Shape;457;p45"/>
          <p:cNvCxnSpPr/>
          <p:nvPr/>
        </p:nvCxnSpPr>
        <p:spPr>
          <a:xfrm rot="10800000">
            <a:off x="7388100" y="1849400"/>
            <a:ext cx="0" cy="495300"/>
          </a:xfrm>
          <a:prstGeom prst="straightConnector1">
            <a:avLst/>
          </a:prstGeom>
          <a:noFill/>
          <a:ln cap="flat" cmpd="sng" w="9525">
            <a:solidFill>
              <a:srgbClr val="999999"/>
            </a:solidFill>
            <a:prstDash val="solid"/>
            <a:round/>
            <a:headEnd len="med" w="med" type="none"/>
            <a:tailEnd len="med" w="med" type="oval"/>
          </a:ln>
        </p:spPr>
      </p:cxnSp>
      <p:cxnSp>
        <p:nvCxnSpPr>
          <p:cNvPr id="458" name="Google Shape;458;p45"/>
          <p:cNvCxnSpPr/>
          <p:nvPr/>
        </p:nvCxnSpPr>
        <p:spPr>
          <a:xfrm>
            <a:off x="7388100" y="2840050"/>
            <a:ext cx="0" cy="753300"/>
          </a:xfrm>
          <a:prstGeom prst="straightConnector1">
            <a:avLst/>
          </a:prstGeom>
          <a:noFill/>
          <a:ln cap="flat" cmpd="sng" w="9525">
            <a:solidFill>
              <a:srgbClr val="999999"/>
            </a:solidFill>
            <a:prstDash val="solid"/>
            <a:round/>
            <a:headEnd len="med" w="med" type="none"/>
            <a:tailEnd len="med" w="med" type="oval"/>
          </a:ln>
        </p:spPr>
      </p:cxnSp>
      <p:cxnSp>
        <p:nvCxnSpPr>
          <p:cNvPr id="459" name="Google Shape;459;p45"/>
          <p:cNvCxnSpPr/>
          <p:nvPr/>
        </p:nvCxnSpPr>
        <p:spPr>
          <a:xfrm rot="10800000">
            <a:off x="4209850" y="1856200"/>
            <a:ext cx="0" cy="495300"/>
          </a:xfrm>
          <a:prstGeom prst="straightConnector1">
            <a:avLst/>
          </a:prstGeom>
          <a:noFill/>
          <a:ln cap="flat" cmpd="sng" w="9525">
            <a:solidFill>
              <a:srgbClr val="999999"/>
            </a:solidFill>
            <a:prstDash val="solid"/>
            <a:round/>
            <a:headEnd len="med" w="med" type="none"/>
            <a:tailEnd len="med" w="med" type="oval"/>
          </a:ln>
        </p:spPr>
      </p:cxnSp>
      <p:sp>
        <p:nvSpPr>
          <p:cNvPr id="460" name="Google Shape;460;p45"/>
          <p:cNvSpPr txBox="1"/>
          <p:nvPr/>
        </p:nvSpPr>
        <p:spPr>
          <a:xfrm>
            <a:off x="3894050" y="2371300"/>
            <a:ext cx="1463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Lifestyle photo</a:t>
            </a:r>
            <a:endParaRPr sz="1000">
              <a:solidFill>
                <a:srgbClr val="999999"/>
              </a:solidFill>
            </a:endParaRPr>
          </a:p>
        </p:txBody>
      </p:sp>
      <p:cxnSp>
        <p:nvCxnSpPr>
          <p:cNvPr id="461" name="Google Shape;461;p45"/>
          <p:cNvCxnSpPr/>
          <p:nvPr/>
        </p:nvCxnSpPr>
        <p:spPr>
          <a:xfrm>
            <a:off x="4209850" y="2677200"/>
            <a:ext cx="0" cy="922800"/>
          </a:xfrm>
          <a:prstGeom prst="straightConnector1">
            <a:avLst/>
          </a:prstGeom>
          <a:noFill/>
          <a:ln cap="flat" cmpd="sng" w="9525">
            <a:solidFill>
              <a:srgbClr val="999999"/>
            </a:solidFill>
            <a:prstDash val="solid"/>
            <a:round/>
            <a:headEnd len="med" w="med" type="none"/>
            <a:tailEnd len="med" w="med" type="oval"/>
          </a:ln>
        </p:spPr>
      </p:cxnSp>
      <p:cxnSp>
        <p:nvCxnSpPr>
          <p:cNvPr id="462" name="Google Shape;462;p45"/>
          <p:cNvCxnSpPr/>
          <p:nvPr/>
        </p:nvCxnSpPr>
        <p:spPr>
          <a:xfrm rot="10800000">
            <a:off x="1149525" y="1856200"/>
            <a:ext cx="0" cy="495300"/>
          </a:xfrm>
          <a:prstGeom prst="straightConnector1">
            <a:avLst/>
          </a:prstGeom>
          <a:noFill/>
          <a:ln cap="flat" cmpd="sng" w="9525">
            <a:solidFill>
              <a:srgbClr val="999999"/>
            </a:solidFill>
            <a:prstDash val="solid"/>
            <a:round/>
            <a:headEnd len="med" w="med" type="none"/>
            <a:tailEnd len="med" w="med" type="oval"/>
          </a:ln>
        </p:spPr>
      </p:cxnSp>
      <p:sp>
        <p:nvSpPr>
          <p:cNvPr id="463" name="Google Shape;463;p45"/>
          <p:cNvSpPr txBox="1"/>
          <p:nvPr/>
        </p:nvSpPr>
        <p:spPr>
          <a:xfrm>
            <a:off x="833725" y="2371300"/>
            <a:ext cx="2416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Headline in </a:t>
            </a:r>
            <a:r>
              <a:rPr lang="en" sz="1000">
                <a:solidFill>
                  <a:srgbClr val="999999"/>
                </a:solidFill>
              </a:rPr>
              <a:t>Montserrat</a:t>
            </a:r>
            <a:endParaRPr sz="1000">
              <a:solidFill>
                <a:srgbClr val="999999"/>
              </a:solidFill>
            </a:endParaRPr>
          </a:p>
          <a:p>
            <a:pPr indent="0" lvl="0" marL="0" rtl="0" algn="l">
              <a:spcBef>
                <a:spcPts val="0"/>
              </a:spcBef>
              <a:spcAft>
                <a:spcPts val="0"/>
              </a:spcAft>
              <a:buNone/>
            </a:pPr>
            <a:r>
              <a:rPr lang="en" sz="1000">
                <a:solidFill>
                  <a:srgbClr val="999999"/>
                </a:solidFill>
              </a:rPr>
              <a:t>Tracking -25 (Metrics)</a:t>
            </a:r>
            <a:endParaRPr sz="1000">
              <a:solidFill>
                <a:srgbClr val="999999"/>
              </a:solidFill>
            </a:endParaRPr>
          </a:p>
        </p:txBody>
      </p:sp>
      <p:cxnSp>
        <p:nvCxnSpPr>
          <p:cNvPr id="464" name="Google Shape;464;p45"/>
          <p:cNvCxnSpPr/>
          <p:nvPr/>
        </p:nvCxnSpPr>
        <p:spPr>
          <a:xfrm>
            <a:off x="1149525" y="2843175"/>
            <a:ext cx="0" cy="757200"/>
          </a:xfrm>
          <a:prstGeom prst="straightConnector1">
            <a:avLst/>
          </a:prstGeom>
          <a:noFill/>
          <a:ln cap="flat" cmpd="sng" w="9525">
            <a:solidFill>
              <a:srgbClr val="999999"/>
            </a:solidFill>
            <a:prstDash val="solid"/>
            <a:round/>
            <a:headEnd len="med" w="med" type="none"/>
            <a:tailEnd len="med" w="med" type="oval"/>
          </a:ln>
        </p:spPr>
      </p:cxnSp>
      <p:sp>
        <p:nvSpPr>
          <p:cNvPr id="465" name="Google Shape;465;p45"/>
          <p:cNvSpPr txBox="1"/>
          <p:nvPr>
            <p:ph idx="1" type="body"/>
          </p:nvPr>
        </p:nvSpPr>
        <p:spPr>
          <a:xfrm>
            <a:off x="6999575" y="198450"/>
            <a:ext cx="1862700" cy="7656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latin typeface="Arial"/>
                <a:ea typeface="Arial"/>
                <a:cs typeface="Arial"/>
                <a:sym typeface="Arial"/>
              </a:rPr>
              <a:t>Refresh Digital Banners </a:t>
            </a:r>
            <a:endParaRPr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u="sng">
                <a:solidFill>
                  <a:schemeClr val="hlink"/>
                </a:solidFill>
                <a:latin typeface="Arial"/>
                <a:ea typeface="Arial"/>
                <a:cs typeface="Arial"/>
                <a:sym typeface="Arial"/>
                <a:hlinkClick r:id="rId5"/>
              </a:rPr>
              <a:t>Download Open Files</a:t>
            </a:r>
            <a:endParaRPr sz="1000">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46"/>
          <p:cNvSpPr txBox="1"/>
          <p:nvPr>
            <p:ph type="title"/>
          </p:nvPr>
        </p:nvSpPr>
        <p:spPr>
          <a:xfrm>
            <a:off x="405525" y="113150"/>
            <a:ext cx="687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Facebook / Google Ads - Campaign Examples</a:t>
            </a:r>
            <a:endParaRPr sz="2300"/>
          </a:p>
        </p:txBody>
      </p:sp>
      <p:sp>
        <p:nvSpPr>
          <p:cNvPr id="471" name="Google Shape;471;p46"/>
          <p:cNvSpPr txBox="1"/>
          <p:nvPr>
            <p:ph idx="1" type="body"/>
          </p:nvPr>
        </p:nvSpPr>
        <p:spPr>
          <a:xfrm>
            <a:off x="7276125" y="113150"/>
            <a:ext cx="1862700" cy="7656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latin typeface="Arial"/>
                <a:ea typeface="Arial"/>
                <a:cs typeface="Arial"/>
                <a:sym typeface="Arial"/>
              </a:rPr>
              <a:t>Refresh 1080 Ads </a:t>
            </a:r>
            <a:endParaRPr b="1"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a:solidFill>
                  <a:schemeClr val="dk1"/>
                </a:solidFill>
                <a:latin typeface="Arial"/>
                <a:ea typeface="Arial"/>
                <a:cs typeface="Arial"/>
                <a:sym typeface="Arial"/>
              </a:rPr>
              <a:t>1080 x 1080px</a:t>
            </a:r>
            <a:endParaRPr sz="10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000" u="sng">
                <a:solidFill>
                  <a:schemeClr val="hlink"/>
                </a:solidFill>
                <a:latin typeface="Arial"/>
                <a:ea typeface="Arial"/>
                <a:cs typeface="Arial"/>
                <a:sym typeface="Arial"/>
                <a:hlinkClick r:id="rId3"/>
              </a:rPr>
              <a:t>Download Open Files</a:t>
            </a:r>
            <a:endParaRPr sz="1000">
              <a:latin typeface="Arial"/>
              <a:ea typeface="Arial"/>
              <a:cs typeface="Arial"/>
              <a:sym typeface="Arial"/>
            </a:endParaRPr>
          </a:p>
        </p:txBody>
      </p:sp>
      <p:pic>
        <p:nvPicPr>
          <p:cNvPr id="472" name="Google Shape;472;p46"/>
          <p:cNvPicPr preferRelativeResize="0"/>
          <p:nvPr/>
        </p:nvPicPr>
        <p:blipFill>
          <a:blip r:embed="rId4">
            <a:alphaModFix/>
          </a:blip>
          <a:stretch>
            <a:fillRect/>
          </a:stretch>
        </p:blipFill>
        <p:spPr>
          <a:xfrm>
            <a:off x="3311609" y="1709350"/>
            <a:ext cx="2404828" cy="2404823"/>
          </a:xfrm>
          <a:prstGeom prst="rect">
            <a:avLst/>
          </a:prstGeom>
          <a:noFill/>
          <a:ln>
            <a:noFill/>
          </a:ln>
        </p:spPr>
      </p:pic>
      <p:pic>
        <p:nvPicPr>
          <p:cNvPr id="473" name="Google Shape;473;p46"/>
          <p:cNvPicPr preferRelativeResize="0"/>
          <p:nvPr/>
        </p:nvPicPr>
        <p:blipFill>
          <a:blip r:embed="rId5">
            <a:alphaModFix/>
          </a:blip>
          <a:stretch>
            <a:fillRect/>
          </a:stretch>
        </p:blipFill>
        <p:spPr>
          <a:xfrm>
            <a:off x="6151870" y="1709350"/>
            <a:ext cx="2404828" cy="2404823"/>
          </a:xfrm>
          <a:prstGeom prst="rect">
            <a:avLst/>
          </a:prstGeom>
          <a:noFill/>
          <a:ln>
            <a:noFill/>
          </a:ln>
        </p:spPr>
      </p:pic>
      <p:pic>
        <p:nvPicPr>
          <p:cNvPr id="474" name="Google Shape;474;p46"/>
          <p:cNvPicPr preferRelativeResize="0"/>
          <p:nvPr/>
        </p:nvPicPr>
        <p:blipFill>
          <a:blip r:embed="rId6">
            <a:alphaModFix/>
          </a:blip>
          <a:stretch>
            <a:fillRect/>
          </a:stretch>
        </p:blipFill>
        <p:spPr>
          <a:xfrm>
            <a:off x="471350" y="1709350"/>
            <a:ext cx="2404828" cy="2404823"/>
          </a:xfrm>
          <a:prstGeom prst="rect">
            <a:avLst/>
          </a:prstGeom>
          <a:noFill/>
          <a:ln>
            <a:noFill/>
          </a:ln>
        </p:spPr>
      </p:pic>
      <p:cxnSp>
        <p:nvCxnSpPr>
          <p:cNvPr id="475" name="Google Shape;475;p46"/>
          <p:cNvCxnSpPr/>
          <p:nvPr/>
        </p:nvCxnSpPr>
        <p:spPr>
          <a:xfrm rot="10800000">
            <a:off x="5229550" y="3904050"/>
            <a:ext cx="0" cy="465900"/>
          </a:xfrm>
          <a:prstGeom prst="straightConnector1">
            <a:avLst/>
          </a:prstGeom>
          <a:noFill/>
          <a:ln cap="flat" cmpd="sng" w="9525">
            <a:solidFill>
              <a:srgbClr val="999999"/>
            </a:solidFill>
            <a:prstDash val="solid"/>
            <a:round/>
            <a:headEnd len="med" w="med" type="none"/>
            <a:tailEnd len="med" w="med" type="oval"/>
          </a:ln>
        </p:spPr>
      </p:cxnSp>
      <p:sp>
        <p:nvSpPr>
          <p:cNvPr id="476" name="Google Shape;476;p46"/>
          <p:cNvSpPr txBox="1"/>
          <p:nvPr/>
        </p:nvSpPr>
        <p:spPr>
          <a:xfrm>
            <a:off x="5057775" y="4358625"/>
            <a:ext cx="109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Person in white shirt</a:t>
            </a:r>
            <a:endParaRPr sz="1000">
              <a:solidFill>
                <a:srgbClr val="999999"/>
              </a:solidFill>
            </a:endParaRPr>
          </a:p>
        </p:txBody>
      </p:sp>
      <p:sp>
        <p:nvSpPr>
          <p:cNvPr id="477" name="Google Shape;477;p46"/>
          <p:cNvSpPr txBox="1"/>
          <p:nvPr/>
        </p:nvSpPr>
        <p:spPr>
          <a:xfrm>
            <a:off x="3387800" y="4358625"/>
            <a:ext cx="1535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Refresh logo on white background</a:t>
            </a:r>
            <a:endParaRPr sz="1000">
              <a:solidFill>
                <a:srgbClr val="999999"/>
              </a:solidFill>
            </a:endParaRPr>
          </a:p>
        </p:txBody>
      </p:sp>
      <p:cxnSp>
        <p:nvCxnSpPr>
          <p:cNvPr id="478" name="Google Shape;478;p46"/>
          <p:cNvCxnSpPr/>
          <p:nvPr/>
        </p:nvCxnSpPr>
        <p:spPr>
          <a:xfrm rot="10800000">
            <a:off x="3618225" y="4030750"/>
            <a:ext cx="0" cy="332400"/>
          </a:xfrm>
          <a:prstGeom prst="straightConnector1">
            <a:avLst/>
          </a:prstGeom>
          <a:noFill/>
          <a:ln cap="flat" cmpd="sng" w="9525">
            <a:solidFill>
              <a:srgbClr val="999999"/>
            </a:solidFill>
            <a:prstDash val="solid"/>
            <a:round/>
            <a:headEnd len="med" w="med" type="none"/>
            <a:tailEnd len="med" w="med" type="oval"/>
          </a:ln>
        </p:spPr>
      </p:cxnSp>
      <p:sp>
        <p:nvSpPr>
          <p:cNvPr id="479" name="Google Shape;479;p46"/>
          <p:cNvSpPr txBox="1"/>
          <p:nvPr/>
        </p:nvSpPr>
        <p:spPr>
          <a:xfrm>
            <a:off x="2332975" y="1030100"/>
            <a:ext cx="2047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Inspirational photo</a:t>
            </a:r>
            <a:endParaRPr sz="1000">
              <a:solidFill>
                <a:srgbClr val="999999"/>
              </a:solidFill>
            </a:endParaRPr>
          </a:p>
        </p:txBody>
      </p:sp>
      <p:cxnSp>
        <p:nvCxnSpPr>
          <p:cNvPr id="480" name="Google Shape;480;p46"/>
          <p:cNvCxnSpPr/>
          <p:nvPr/>
        </p:nvCxnSpPr>
        <p:spPr>
          <a:xfrm>
            <a:off x="3389625" y="1399400"/>
            <a:ext cx="0" cy="1179000"/>
          </a:xfrm>
          <a:prstGeom prst="straightConnector1">
            <a:avLst/>
          </a:prstGeom>
          <a:noFill/>
          <a:ln cap="flat" cmpd="sng" w="9525">
            <a:solidFill>
              <a:srgbClr val="999999"/>
            </a:solidFill>
            <a:prstDash val="solid"/>
            <a:round/>
            <a:headEnd len="med" w="med" type="none"/>
            <a:tailEnd len="med" w="med" type="oval"/>
          </a:ln>
        </p:spPr>
      </p:cxnSp>
      <p:sp>
        <p:nvSpPr>
          <p:cNvPr id="481" name="Google Shape;481;p46"/>
          <p:cNvSpPr txBox="1"/>
          <p:nvPr/>
        </p:nvSpPr>
        <p:spPr>
          <a:xfrm>
            <a:off x="3848075" y="1030100"/>
            <a:ext cx="2416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rPr>
              <a:t>Headline in Montserrat </a:t>
            </a:r>
            <a:endParaRPr sz="1000">
              <a:solidFill>
                <a:srgbClr val="999999"/>
              </a:solidFill>
            </a:endParaRPr>
          </a:p>
          <a:p>
            <a:pPr indent="0" lvl="0" marL="0" rtl="0" algn="l">
              <a:spcBef>
                <a:spcPts val="0"/>
              </a:spcBef>
              <a:spcAft>
                <a:spcPts val="0"/>
              </a:spcAft>
              <a:buNone/>
            </a:pPr>
            <a:r>
              <a:rPr lang="en" sz="1000">
                <a:solidFill>
                  <a:srgbClr val="999999"/>
                </a:solidFill>
              </a:rPr>
              <a:t>Tracking -25 (Metrics)</a:t>
            </a:r>
            <a:endParaRPr sz="1000">
              <a:solidFill>
                <a:srgbClr val="999999"/>
              </a:solidFill>
            </a:endParaRPr>
          </a:p>
        </p:txBody>
      </p:sp>
      <p:cxnSp>
        <p:nvCxnSpPr>
          <p:cNvPr id="482" name="Google Shape;482;p46"/>
          <p:cNvCxnSpPr/>
          <p:nvPr/>
        </p:nvCxnSpPr>
        <p:spPr>
          <a:xfrm>
            <a:off x="4054600" y="1519975"/>
            <a:ext cx="0" cy="325800"/>
          </a:xfrm>
          <a:prstGeom prst="straightConnector1">
            <a:avLst/>
          </a:prstGeom>
          <a:noFill/>
          <a:ln cap="flat" cmpd="sng" w="9525">
            <a:solidFill>
              <a:srgbClr val="999999"/>
            </a:solidFill>
            <a:prstDash val="solid"/>
            <a:round/>
            <a:headEnd len="med" w="med" type="none"/>
            <a:tailEnd len="med" w="med" type="oval"/>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AF47"/>
        </a:solidFill>
      </p:bgPr>
    </p:bg>
    <p:spTree>
      <p:nvGrpSpPr>
        <p:cNvPr id="486" name="Shape 486"/>
        <p:cNvGrpSpPr/>
        <p:nvPr/>
      </p:nvGrpSpPr>
      <p:grpSpPr>
        <a:xfrm>
          <a:off x="0" y="0"/>
          <a:ext cx="0" cy="0"/>
          <a:chOff x="0" y="0"/>
          <a:chExt cx="0" cy="0"/>
        </a:xfrm>
      </p:grpSpPr>
      <p:sp>
        <p:nvSpPr>
          <p:cNvPr id="487" name="Google Shape;487;p47"/>
          <p:cNvSpPr txBox="1"/>
          <p:nvPr>
            <p:ph idx="4294967295" type="title"/>
          </p:nvPr>
        </p:nvSpPr>
        <p:spPr>
          <a:xfrm>
            <a:off x="311700" y="2172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Open Sans"/>
                <a:ea typeface="Open Sans"/>
                <a:cs typeface="Open Sans"/>
                <a:sym typeface="Open Sans"/>
              </a:rPr>
              <a:t>Acceptable Flyer Formats</a:t>
            </a:r>
            <a:endParaRPr b="1">
              <a:solidFill>
                <a:schemeClr val="lt1"/>
              </a:solidFill>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48"/>
          <p:cNvSpPr txBox="1"/>
          <p:nvPr>
            <p:ph type="title"/>
          </p:nvPr>
        </p:nvSpPr>
        <p:spPr>
          <a:xfrm>
            <a:off x="311700" y="49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Team Flyer </a:t>
            </a:r>
            <a:r>
              <a:rPr b="0" lang="en" sz="2000"/>
              <a:t>(printed and inserted into 5 step brochure)</a:t>
            </a:r>
            <a:endParaRPr b="0" sz="2000"/>
          </a:p>
        </p:txBody>
      </p:sp>
      <p:sp>
        <p:nvSpPr>
          <p:cNvPr id="493" name="Google Shape;493;p48"/>
          <p:cNvSpPr txBox="1"/>
          <p:nvPr>
            <p:ph idx="1" type="body"/>
          </p:nvPr>
        </p:nvSpPr>
        <p:spPr>
          <a:xfrm>
            <a:off x="6785025" y="707650"/>
            <a:ext cx="1862700" cy="7656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rPr>
              <a:t>Team Flyer</a:t>
            </a:r>
            <a:endParaRPr sz="1000">
              <a:solidFill>
                <a:schemeClr val="dk1"/>
              </a:solidFill>
            </a:endParaRPr>
          </a:p>
          <a:p>
            <a:pPr indent="0" lvl="0" marL="0" rtl="0" algn="l">
              <a:lnSpc>
                <a:spcPct val="115000"/>
              </a:lnSpc>
              <a:spcBef>
                <a:spcPts val="0"/>
              </a:spcBef>
              <a:spcAft>
                <a:spcPts val="0"/>
              </a:spcAft>
              <a:buNone/>
            </a:pPr>
            <a:r>
              <a:rPr lang="en" sz="1000" u="sng">
                <a:solidFill>
                  <a:schemeClr val="hlink"/>
                </a:solidFill>
                <a:hlinkClick r:id="rId3"/>
              </a:rPr>
              <a:t>Download </a:t>
            </a:r>
            <a:r>
              <a:rPr lang="en" sz="1000" u="sng">
                <a:solidFill>
                  <a:schemeClr val="hlink"/>
                </a:solidFill>
                <a:hlinkClick r:id="rId4"/>
              </a:rPr>
              <a:t>Files</a:t>
            </a:r>
            <a:endParaRPr sz="1000"/>
          </a:p>
        </p:txBody>
      </p:sp>
      <p:pic>
        <p:nvPicPr>
          <p:cNvPr id="494" name="Google Shape;494;p48"/>
          <p:cNvPicPr preferRelativeResize="0"/>
          <p:nvPr/>
        </p:nvPicPr>
        <p:blipFill>
          <a:blip r:embed="rId5">
            <a:alphaModFix/>
          </a:blip>
          <a:stretch>
            <a:fillRect/>
          </a:stretch>
        </p:blipFill>
        <p:spPr>
          <a:xfrm>
            <a:off x="2316350" y="670600"/>
            <a:ext cx="1970087" cy="4216028"/>
          </a:xfrm>
          <a:prstGeom prst="rect">
            <a:avLst/>
          </a:prstGeom>
          <a:noFill/>
          <a:ln>
            <a:noFill/>
          </a:ln>
          <a:effectLst>
            <a:outerShdw blurRad="57150" rotWithShape="0" algn="bl" dir="5400000" dist="19050">
              <a:srgbClr val="000000">
                <a:alpha val="50000"/>
              </a:srgbClr>
            </a:outerShdw>
          </a:effectLst>
        </p:spPr>
      </p:pic>
      <p:pic>
        <p:nvPicPr>
          <p:cNvPr id="495" name="Google Shape;495;p48"/>
          <p:cNvPicPr preferRelativeResize="0"/>
          <p:nvPr/>
        </p:nvPicPr>
        <p:blipFill>
          <a:blip r:embed="rId6">
            <a:alphaModFix/>
          </a:blip>
          <a:stretch>
            <a:fillRect/>
          </a:stretch>
        </p:blipFill>
        <p:spPr>
          <a:xfrm>
            <a:off x="4605662" y="670600"/>
            <a:ext cx="1974205" cy="421602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49"/>
          <p:cNvSpPr txBox="1"/>
          <p:nvPr>
            <p:ph type="title"/>
          </p:nvPr>
        </p:nvSpPr>
        <p:spPr>
          <a:xfrm>
            <a:off x="311700" y="49975"/>
            <a:ext cx="2141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New A5 flyer</a:t>
            </a:r>
            <a:endParaRPr b="0" sz="1800"/>
          </a:p>
        </p:txBody>
      </p:sp>
      <p:sp>
        <p:nvSpPr>
          <p:cNvPr id="501" name="Google Shape;501;p49"/>
          <p:cNvSpPr txBox="1"/>
          <p:nvPr>
            <p:ph type="title"/>
          </p:nvPr>
        </p:nvSpPr>
        <p:spPr>
          <a:xfrm>
            <a:off x="3248225" y="668600"/>
            <a:ext cx="2541600" cy="37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n" sz="1000"/>
              <a:t>Back Option 1</a:t>
            </a:r>
            <a:endParaRPr b="0" sz="1000"/>
          </a:p>
        </p:txBody>
      </p:sp>
      <p:sp>
        <p:nvSpPr>
          <p:cNvPr id="502" name="Google Shape;502;p49"/>
          <p:cNvSpPr txBox="1"/>
          <p:nvPr>
            <p:ph type="title"/>
          </p:nvPr>
        </p:nvSpPr>
        <p:spPr>
          <a:xfrm>
            <a:off x="6053638" y="668600"/>
            <a:ext cx="2541600" cy="37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n" sz="1000"/>
              <a:t>Back Option 2</a:t>
            </a:r>
            <a:endParaRPr b="0" sz="1000"/>
          </a:p>
        </p:txBody>
      </p:sp>
      <p:pic>
        <p:nvPicPr>
          <p:cNvPr id="503" name="Google Shape;503;p49"/>
          <p:cNvPicPr preferRelativeResize="0"/>
          <p:nvPr/>
        </p:nvPicPr>
        <p:blipFill>
          <a:blip r:embed="rId3">
            <a:alphaModFix/>
          </a:blip>
          <a:stretch>
            <a:fillRect/>
          </a:stretch>
        </p:blipFill>
        <p:spPr>
          <a:xfrm>
            <a:off x="406975" y="1039000"/>
            <a:ext cx="2526832" cy="3613809"/>
          </a:xfrm>
          <a:prstGeom prst="rect">
            <a:avLst/>
          </a:prstGeom>
          <a:noFill/>
          <a:ln>
            <a:noFill/>
          </a:ln>
          <a:effectLst>
            <a:outerShdw blurRad="57150" rotWithShape="0" algn="bl" dir="5400000" dist="19050">
              <a:srgbClr val="000000">
                <a:alpha val="50000"/>
              </a:srgbClr>
            </a:outerShdw>
          </a:effectLst>
        </p:spPr>
      </p:pic>
      <p:pic>
        <p:nvPicPr>
          <p:cNvPr id="504" name="Google Shape;504;p49"/>
          <p:cNvPicPr preferRelativeResize="0"/>
          <p:nvPr/>
        </p:nvPicPr>
        <p:blipFill>
          <a:blip r:embed="rId4">
            <a:alphaModFix/>
          </a:blip>
          <a:stretch>
            <a:fillRect/>
          </a:stretch>
        </p:blipFill>
        <p:spPr>
          <a:xfrm>
            <a:off x="3248213" y="1039000"/>
            <a:ext cx="2533905" cy="3613809"/>
          </a:xfrm>
          <a:prstGeom prst="rect">
            <a:avLst/>
          </a:prstGeom>
          <a:noFill/>
          <a:ln>
            <a:noFill/>
          </a:ln>
          <a:effectLst>
            <a:outerShdw blurRad="57150" rotWithShape="0" algn="bl" dir="5400000" dist="19050">
              <a:srgbClr val="000000">
                <a:alpha val="50000"/>
              </a:srgbClr>
            </a:outerShdw>
          </a:effectLst>
        </p:spPr>
      </p:pic>
      <p:pic>
        <p:nvPicPr>
          <p:cNvPr id="505" name="Google Shape;505;p49"/>
          <p:cNvPicPr preferRelativeResize="0"/>
          <p:nvPr/>
        </p:nvPicPr>
        <p:blipFill>
          <a:blip r:embed="rId5">
            <a:alphaModFix/>
          </a:blip>
          <a:stretch>
            <a:fillRect/>
          </a:stretch>
        </p:blipFill>
        <p:spPr>
          <a:xfrm>
            <a:off x="6080385" y="1039000"/>
            <a:ext cx="2533914" cy="3618877"/>
          </a:xfrm>
          <a:prstGeom prst="rect">
            <a:avLst/>
          </a:prstGeom>
          <a:noFill/>
          <a:ln>
            <a:noFill/>
          </a:ln>
          <a:effectLst>
            <a:outerShdw blurRad="57150" rotWithShape="0" algn="bl" dir="5400000" dist="19050">
              <a:srgbClr val="000000">
                <a:alpha val="50000"/>
              </a:srgbClr>
            </a:outerShdw>
          </a:effectLst>
        </p:spPr>
      </p:pic>
      <p:sp>
        <p:nvSpPr>
          <p:cNvPr id="506" name="Google Shape;506;p49"/>
          <p:cNvSpPr txBox="1"/>
          <p:nvPr>
            <p:ph idx="1" type="body"/>
          </p:nvPr>
        </p:nvSpPr>
        <p:spPr>
          <a:xfrm>
            <a:off x="4018650" y="134000"/>
            <a:ext cx="1365000" cy="5346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rPr>
              <a:t>A5</a:t>
            </a:r>
            <a:r>
              <a:rPr b="1" lang="en" sz="1000">
                <a:solidFill>
                  <a:schemeClr val="dk1"/>
                </a:solidFill>
              </a:rPr>
              <a:t> Flyer</a:t>
            </a:r>
            <a:endParaRPr sz="1000">
              <a:solidFill>
                <a:schemeClr val="dk1"/>
              </a:solidFill>
            </a:endParaRPr>
          </a:p>
          <a:p>
            <a:pPr indent="0" lvl="0" marL="0" rtl="0" algn="l">
              <a:lnSpc>
                <a:spcPct val="115000"/>
              </a:lnSpc>
              <a:spcBef>
                <a:spcPts val="0"/>
              </a:spcBef>
              <a:spcAft>
                <a:spcPts val="0"/>
              </a:spcAft>
              <a:buNone/>
            </a:pPr>
            <a:r>
              <a:rPr lang="en" sz="1000" u="sng">
                <a:solidFill>
                  <a:schemeClr val="hlink"/>
                </a:solidFill>
                <a:hlinkClick r:id="rId6"/>
              </a:rPr>
              <a:t>Download Files</a:t>
            </a:r>
            <a:endParaRPr sz="10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50"/>
          <p:cNvSpPr txBox="1"/>
          <p:nvPr>
            <p:ph type="title"/>
          </p:nvPr>
        </p:nvSpPr>
        <p:spPr>
          <a:xfrm>
            <a:off x="311700" y="49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In your area DL flyer </a:t>
            </a:r>
            <a:endParaRPr sz="2400"/>
          </a:p>
        </p:txBody>
      </p:sp>
      <p:pic>
        <p:nvPicPr>
          <p:cNvPr id="512" name="Google Shape;512;p50"/>
          <p:cNvPicPr preferRelativeResize="0"/>
          <p:nvPr/>
        </p:nvPicPr>
        <p:blipFill>
          <a:blip r:embed="rId3">
            <a:alphaModFix/>
          </a:blip>
          <a:stretch>
            <a:fillRect/>
          </a:stretch>
        </p:blipFill>
        <p:spPr>
          <a:xfrm>
            <a:off x="3585650" y="2336625"/>
            <a:ext cx="5210476" cy="2450048"/>
          </a:xfrm>
          <a:prstGeom prst="rect">
            <a:avLst/>
          </a:prstGeom>
          <a:noFill/>
          <a:ln>
            <a:noFill/>
          </a:ln>
          <a:effectLst>
            <a:outerShdw blurRad="57150" rotWithShape="0" algn="bl" dir="5400000" dist="19050">
              <a:srgbClr val="000000">
                <a:alpha val="50000"/>
              </a:srgbClr>
            </a:outerShdw>
          </a:effectLst>
        </p:spPr>
      </p:pic>
      <p:pic>
        <p:nvPicPr>
          <p:cNvPr id="513" name="Google Shape;513;p50"/>
          <p:cNvPicPr preferRelativeResize="0"/>
          <p:nvPr/>
        </p:nvPicPr>
        <p:blipFill>
          <a:blip r:embed="rId4">
            <a:alphaModFix/>
          </a:blip>
          <a:stretch>
            <a:fillRect/>
          </a:stretch>
        </p:blipFill>
        <p:spPr>
          <a:xfrm>
            <a:off x="421425" y="737300"/>
            <a:ext cx="5210476" cy="2447501"/>
          </a:xfrm>
          <a:prstGeom prst="rect">
            <a:avLst/>
          </a:prstGeom>
          <a:noFill/>
          <a:ln>
            <a:noFill/>
          </a:ln>
          <a:effectLst>
            <a:outerShdw blurRad="57150" rotWithShape="0" algn="bl" dir="5400000" dist="19050">
              <a:srgbClr val="000000">
                <a:alpha val="50000"/>
              </a:srgbClr>
            </a:outerShdw>
          </a:effectLst>
        </p:spPr>
      </p:pic>
      <p:sp>
        <p:nvSpPr>
          <p:cNvPr id="514" name="Google Shape;514;p50"/>
          <p:cNvSpPr txBox="1"/>
          <p:nvPr>
            <p:ph idx="1" type="body"/>
          </p:nvPr>
        </p:nvSpPr>
        <p:spPr>
          <a:xfrm>
            <a:off x="623800" y="3464800"/>
            <a:ext cx="1733400" cy="5346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rPr>
              <a:t>In your area DL</a:t>
            </a:r>
            <a:r>
              <a:rPr b="1" lang="en" sz="1000">
                <a:solidFill>
                  <a:schemeClr val="dk1"/>
                </a:solidFill>
              </a:rPr>
              <a:t> Flyer</a:t>
            </a:r>
            <a:endParaRPr sz="1000">
              <a:solidFill>
                <a:schemeClr val="dk1"/>
              </a:solidFill>
            </a:endParaRPr>
          </a:p>
          <a:p>
            <a:pPr indent="0" lvl="0" marL="0" rtl="0" algn="l">
              <a:lnSpc>
                <a:spcPct val="115000"/>
              </a:lnSpc>
              <a:spcBef>
                <a:spcPts val="0"/>
              </a:spcBef>
              <a:spcAft>
                <a:spcPts val="0"/>
              </a:spcAft>
              <a:buNone/>
            </a:pPr>
            <a:r>
              <a:rPr lang="en" sz="1000" u="sng">
                <a:solidFill>
                  <a:schemeClr val="hlink"/>
                </a:solidFill>
                <a:hlinkClick r:id="rId5"/>
              </a:rPr>
              <a:t>Download Files</a:t>
            </a:r>
            <a:endParaRPr sz="10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51"/>
          <p:cNvSpPr txBox="1"/>
          <p:nvPr>
            <p:ph type="title"/>
          </p:nvPr>
        </p:nvSpPr>
        <p:spPr>
          <a:xfrm>
            <a:off x="311700" y="49975"/>
            <a:ext cx="7588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Generic DL Flyer </a:t>
            </a:r>
            <a:r>
              <a:rPr b="0" lang="en" sz="2000"/>
              <a:t>(Available to order online)</a:t>
            </a:r>
            <a:endParaRPr sz="2600"/>
          </a:p>
        </p:txBody>
      </p:sp>
      <p:sp>
        <p:nvSpPr>
          <p:cNvPr id="520" name="Google Shape;520;p51"/>
          <p:cNvSpPr txBox="1"/>
          <p:nvPr>
            <p:ph type="title"/>
          </p:nvPr>
        </p:nvSpPr>
        <p:spPr>
          <a:xfrm>
            <a:off x="361325" y="1063825"/>
            <a:ext cx="3733500" cy="2829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600"/>
              <a:t>Order via these sites</a:t>
            </a:r>
            <a:endParaRPr sz="1600"/>
          </a:p>
          <a:p>
            <a:pPr indent="0" lvl="0" marL="0" rtl="0" algn="l">
              <a:lnSpc>
                <a:spcPct val="150000"/>
              </a:lnSpc>
              <a:spcBef>
                <a:spcPts val="0"/>
              </a:spcBef>
              <a:spcAft>
                <a:spcPts val="0"/>
              </a:spcAft>
              <a:buNone/>
            </a:pPr>
            <a:r>
              <a:rPr b="0" lang="en" sz="1000"/>
              <a:t>USA: </a:t>
            </a:r>
            <a:r>
              <a:rPr b="0" lang="en" sz="1000" u="sng">
                <a:solidFill>
                  <a:schemeClr val="hlink"/>
                </a:solidFill>
                <a:hlinkClick r:id="rId3"/>
              </a:rPr>
              <a:t>https://www.refreshrenovations.store/home/</a:t>
            </a:r>
            <a:endParaRPr b="0" sz="1000"/>
          </a:p>
          <a:p>
            <a:pPr indent="0" lvl="0" marL="0" rtl="0" algn="l">
              <a:lnSpc>
                <a:spcPct val="150000"/>
              </a:lnSpc>
              <a:spcBef>
                <a:spcPts val="0"/>
              </a:spcBef>
              <a:spcAft>
                <a:spcPts val="0"/>
              </a:spcAft>
              <a:buNone/>
            </a:pPr>
            <a:r>
              <a:rPr b="0" lang="en" sz="1000"/>
              <a:t>AUS: </a:t>
            </a:r>
            <a:r>
              <a:rPr b="0" lang="en" sz="1000" u="sng">
                <a:solidFill>
                  <a:schemeClr val="hlink"/>
                </a:solidFill>
                <a:hlinkClick r:id="rId4"/>
              </a:rPr>
              <a:t>https://opm3.worldwide.com.au/refresh</a:t>
            </a:r>
            <a:endParaRPr b="0" sz="1000"/>
          </a:p>
          <a:p>
            <a:pPr indent="0" lvl="0" marL="0" rtl="0" algn="l">
              <a:lnSpc>
                <a:spcPct val="150000"/>
              </a:lnSpc>
              <a:spcBef>
                <a:spcPts val="0"/>
              </a:spcBef>
              <a:spcAft>
                <a:spcPts val="0"/>
              </a:spcAft>
              <a:buNone/>
            </a:pPr>
            <a:r>
              <a:rPr b="0" lang="en" sz="1000"/>
              <a:t>NZ: </a:t>
            </a:r>
            <a:r>
              <a:rPr b="0" lang="en" sz="1000" u="sng">
                <a:solidFill>
                  <a:schemeClr val="hlink"/>
                </a:solidFill>
                <a:hlinkClick r:id="rId5"/>
              </a:rPr>
              <a:t>https://soarprint.printcost.com/</a:t>
            </a:r>
            <a:endParaRPr b="0" sz="1000"/>
          </a:p>
          <a:p>
            <a:pPr indent="0" lvl="0" marL="0" rtl="0" algn="l">
              <a:lnSpc>
                <a:spcPct val="150000"/>
              </a:lnSpc>
              <a:spcBef>
                <a:spcPts val="0"/>
              </a:spcBef>
              <a:spcAft>
                <a:spcPts val="0"/>
              </a:spcAft>
              <a:buClr>
                <a:schemeClr val="dk1"/>
              </a:buClr>
              <a:buSzPts val="1100"/>
              <a:buFont typeface="Arial"/>
              <a:buNone/>
            </a:pPr>
            <a:r>
              <a:rPr b="0" lang="en" sz="1000"/>
              <a:t>UK</a:t>
            </a:r>
            <a:r>
              <a:rPr b="0" lang="en" sz="1000"/>
              <a:t>: Order via UK Head Office (</a:t>
            </a:r>
            <a:r>
              <a:rPr b="0" lang="en" sz="1000" u="sng">
                <a:solidFill>
                  <a:schemeClr val="hlink"/>
                </a:solidFill>
                <a:hlinkClick r:id="rId6"/>
              </a:rPr>
              <a:t>Download Files</a:t>
            </a:r>
            <a:r>
              <a:rPr b="0" lang="en" sz="1000"/>
              <a:t>)</a:t>
            </a:r>
            <a:endParaRPr b="0" sz="1000"/>
          </a:p>
          <a:p>
            <a:pPr indent="0" lvl="0" marL="0" rtl="0" algn="l">
              <a:lnSpc>
                <a:spcPct val="150000"/>
              </a:lnSpc>
              <a:spcBef>
                <a:spcPts val="0"/>
              </a:spcBef>
              <a:spcAft>
                <a:spcPts val="0"/>
              </a:spcAft>
              <a:buNone/>
            </a:pPr>
            <a:r>
              <a:t/>
            </a:r>
            <a:endParaRPr b="0" sz="1400"/>
          </a:p>
        </p:txBody>
      </p:sp>
      <p:pic>
        <p:nvPicPr>
          <p:cNvPr id="521" name="Google Shape;521;p51"/>
          <p:cNvPicPr preferRelativeResize="0"/>
          <p:nvPr/>
        </p:nvPicPr>
        <p:blipFill>
          <a:blip r:embed="rId7">
            <a:alphaModFix/>
          </a:blip>
          <a:stretch>
            <a:fillRect/>
          </a:stretch>
        </p:blipFill>
        <p:spPr>
          <a:xfrm>
            <a:off x="3781775" y="668475"/>
            <a:ext cx="1974205" cy="4216028"/>
          </a:xfrm>
          <a:prstGeom prst="rect">
            <a:avLst/>
          </a:prstGeom>
          <a:noFill/>
          <a:ln>
            <a:noFill/>
          </a:ln>
          <a:effectLst>
            <a:outerShdw blurRad="57150" rotWithShape="0" algn="bl" dir="5400000" dist="19050">
              <a:srgbClr val="000000">
                <a:alpha val="50000"/>
              </a:srgbClr>
            </a:outerShdw>
          </a:effectLst>
        </p:spPr>
      </p:pic>
      <p:pic>
        <p:nvPicPr>
          <p:cNvPr id="522" name="Google Shape;522;p51"/>
          <p:cNvPicPr preferRelativeResize="0"/>
          <p:nvPr/>
        </p:nvPicPr>
        <p:blipFill>
          <a:blip r:embed="rId8">
            <a:alphaModFix/>
          </a:blip>
          <a:stretch>
            <a:fillRect/>
          </a:stretch>
        </p:blipFill>
        <p:spPr>
          <a:xfrm>
            <a:off x="6123580" y="668475"/>
            <a:ext cx="1978322" cy="421602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126175"/>
            <a:ext cx="8520600" cy="64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does the Refresh brand mark represent / what was the inspiration?</a:t>
            </a:r>
            <a:endParaRPr/>
          </a:p>
        </p:txBody>
      </p:sp>
      <p:sp>
        <p:nvSpPr>
          <p:cNvPr id="76" name="Google Shape;76;p16"/>
          <p:cNvSpPr txBox="1"/>
          <p:nvPr>
            <p:ph idx="1" type="body"/>
          </p:nvPr>
        </p:nvSpPr>
        <p:spPr>
          <a:xfrm>
            <a:off x="3781200" y="1172350"/>
            <a:ext cx="5051100" cy="377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The brief was to create a design that was fresh, modern and dynamic, not like a traditional building company, that tends to use darker more masculine colours and imagery, that usually suggest more about the building construction methods rather than creating a home. </a:t>
            </a:r>
            <a:endParaRPr sz="1300">
              <a:solidFill>
                <a:schemeClr val="dk1"/>
              </a:solidFill>
            </a:endParaRPr>
          </a:p>
          <a:p>
            <a:pPr indent="0" lvl="0" marL="0" rtl="0" algn="l">
              <a:spcBef>
                <a:spcPts val="1000"/>
              </a:spcBef>
              <a:spcAft>
                <a:spcPts val="0"/>
              </a:spcAft>
              <a:buClr>
                <a:schemeClr val="dk1"/>
              </a:buClr>
              <a:buSzPts val="1100"/>
              <a:buFont typeface="Arial"/>
              <a:buNone/>
            </a:pPr>
            <a:r>
              <a:rPr lang="en" sz="1300">
                <a:solidFill>
                  <a:schemeClr val="dk1"/>
                </a:solidFill>
              </a:rPr>
              <a:t>We wanted to differentiate – To appeal to our target market, which is predominantly female , we created bright primary colours on a white background creating a minimalist aesthetic. That hinted at home style and comfort, not just the mechanics of building.</a:t>
            </a:r>
            <a:endParaRPr sz="1300">
              <a:solidFill>
                <a:schemeClr val="dk1"/>
              </a:solidFill>
            </a:endParaRPr>
          </a:p>
          <a:p>
            <a:pPr indent="0" lvl="0" marL="0" rtl="0" algn="l">
              <a:spcBef>
                <a:spcPts val="1000"/>
              </a:spcBef>
              <a:spcAft>
                <a:spcPts val="1000"/>
              </a:spcAft>
              <a:buNone/>
            </a:pPr>
            <a:r>
              <a:rPr lang="en" sz="1300">
                <a:solidFill>
                  <a:schemeClr val="dk1"/>
                </a:solidFill>
              </a:rPr>
              <a:t>Three arrows in a geometrical  composition facing inwards to suggest stability and strength, the forth facing outwards in the process of change to symbolise  the act of renovation and high lighting the Refresh logotype.</a:t>
            </a:r>
            <a:endParaRPr sz="1300">
              <a:solidFill>
                <a:schemeClr val="dk1"/>
              </a:solidFill>
            </a:endParaRPr>
          </a:p>
        </p:txBody>
      </p:sp>
      <p:pic>
        <p:nvPicPr>
          <p:cNvPr descr="Refresh-RENOVATIONS-Logo-1200.jpg" id="77" name="Google Shape;77;p16"/>
          <p:cNvPicPr preferRelativeResize="0"/>
          <p:nvPr/>
        </p:nvPicPr>
        <p:blipFill rotWithShape="1">
          <a:blip r:embed="rId3">
            <a:alphaModFix/>
          </a:blip>
          <a:srcRect b="0" l="4988" r="0" t="0"/>
          <a:stretch/>
        </p:blipFill>
        <p:spPr>
          <a:xfrm>
            <a:off x="405875" y="1853900"/>
            <a:ext cx="3090025" cy="1240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52"/>
          <p:cNvPicPr preferRelativeResize="0"/>
          <p:nvPr/>
        </p:nvPicPr>
        <p:blipFill>
          <a:blip r:embed="rId3">
            <a:alphaModFix/>
          </a:blip>
          <a:stretch>
            <a:fillRect/>
          </a:stretch>
        </p:blipFill>
        <p:spPr>
          <a:xfrm>
            <a:off x="3332550" y="1770100"/>
            <a:ext cx="5357148" cy="3008153"/>
          </a:xfrm>
          <a:prstGeom prst="rect">
            <a:avLst/>
          </a:prstGeom>
          <a:noFill/>
          <a:ln>
            <a:noFill/>
          </a:ln>
          <a:effectLst>
            <a:outerShdw blurRad="57150" rotWithShape="0" algn="bl" dir="5400000" dist="19050">
              <a:srgbClr val="000000">
                <a:alpha val="50000"/>
              </a:srgbClr>
            </a:outerShdw>
          </a:effectLst>
        </p:spPr>
      </p:pic>
      <p:sp>
        <p:nvSpPr>
          <p:cNvPr id="528" name="Google Shape;528;p52"/>
          <p:cNvSpPr txBox="1"/>
          <p:nvPr>
            <p:ph type="title"/>
          </p:nvPr>
        </p:nvSpPr>
        <p:spPr>
          <a:xfrm>
            <a:off x="311700" y="49975"/>
            <a:ext cx="7588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Postcard</a:t>
            </a:r>
            <a:r>
              <a:rPr lang="en" sz="2400"/>
              <a:t> </a:t>
            </a:r>
            <a:endParaRPr sz="2600"/>
          </a:p>
        </p:txBody>
      </p:sp>
      <p:sp>
        <p:nvSpPr>
          <p:cNvPr id="529" name="Google Shape;529;p52"/>
          <p:cNvSpPr txBox="1"/>
          <p:nvPr>
            <p:ph idx="1" type="body"/>
          </p:nvPr>
        </p:nvSpPr>
        <p:spPr>
          <a:xfrm>
            <a:off x="415625" y="4008875"/>
            <a:ext cx="1365000" cy="5346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rPr>
              <a:t>Postcard</a:t>
            </a:r>
            <a:endParaRPr sz="1000">
              <a:solidFill>
                <a:schemeClr val="dk1"/>
              </a:solidFill>
            </a:endParaRPr>
          </a:p>
          <a:p>
            <a:pPr indent="0" lvl="0" marL="0" rtl="0" algn="l">
              <a:lnSpc>
                <a:spcPct val="115000"/>
              </a:lnSpc>
              <a:spcBef>
                <a:spcPts val="0"/>
              </a:spcBef>
              <a:spcAft>
                <a:spcPts val="0"/>
              </a:spcAft>
              <a:buNone/>
            </a:pPr>
            <a:r>
              <a:rPr lang="en" sz="1000" u="sng">
                <a:solidFill>
                  <a:schemeClr val="hlink"/>
                </a:solidFill>
                <a:hlinkClick r:id="rId4"/>
              </a:rPr>
              <a:t>Download Files</a:t>
            </a:r>
            <a:endParaRPr sz="1000"/>
          </a:p>
        </p:txBody>
      </p:sp>
      <p:pic>
        <p:nvPicPr>
          <p:cNvPr id="530" name="Google Shape;530;p52"/>
          <p:cNvPicPr preferRelativeResize="0"/>
          <p:nvPr/>
        </p:nvPicPr>
        <p:blipFill>
          <a:blip r:embed="rId5">
            <a:alphaModFix/>
          </a:blip>
          <a:stretch>
            <a:fillRect/>
          </a:stretch>
        </p:blipFill>
        <p:spPr>
          <a:xfrm>
            <a:off x="415625" y="734700"/>
            <a:ext cx="5357148" cy="300292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AF47"/>
        </a:solidFill>
      </p:bgPr>
    </p:bg>
    <p:spTree>
      <p:nvGrpSpPr>
        <p:cNvPr id="534" name="Shape 534"/>
        <p:cNvGrpSpPr/>
        <p:nvPr/>
      </p:nvGrpSpPr>
      <p:grpSpPr>
        <a:xfrm>
          <a:off x="0" y="0"/>
          <a:ext cx="0" cy="0"/>
          <a:chOff x="0" y="0"/>
          <a:chExt cx="0" cy="0"/>
        </a:xfrm>
      </p:grpSpPr>
      <p:sp>
        <p:nvSpPr>
          <p:cNvPr id="535" name="Google Shape;535;p53"/>
          <p:cNvSpPr txBox="1"/>
          <p:nvPr>
            <p:ph idx="4294967295" type="title"/>
          </p:nvPr>
        </p:nvSpPr>
        <p:spPr>
          <a:xfrm>
            <a:off x="311700" y="2172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Open Sans"/>
                <a:ea typeface="Open Sans"/>
                <a:cs typeface="Open Sans"/>
                <a:sym typeface="Open Sans"/>
              </a:rPr>
              <a:t>Other Local Marketing Templates</a:t>
            </a:r>
            <a:endParaRPr b="1">
              <a:solidFill>
                <a:schemeClr val="lt1"/>
              </a:solidFill>
              <a:latin typeface="Open Sans"/>
              <a:ea typeface="Open Sans"/>
              <a:cs typeface="Open Sans"/>
              <a:sym typeface="Open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54"/>
          <p:cNvSpPr txBox="1"/>
          <p:nvPr>
            <p:ph type="title"/>
          </p:nvPr>
        </p:nvSpPr>
        <p:spPr>
          <a:xfrm>
            <a:off x="311700" y="49975"/>
            <a:ext cx="5527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Home Show Competition Banne</a:t>
            </a:r>
            <a:r>
              <a:rPr lang="en" sz="2400"/>
              <a:t>rs</a:t>
            </a:r>
            <a:endParaRPr sz="2600"/>
          </a:p>
        </p:txBody>
      </p:sp>
      <p:pic>
        <p:nvPicPr>
          <p:cNvPr id="541" name="Google Shape;541;p54"/>
          <p:cNvPicPr preferRelativeResize="0"/>
          <p:nvPr/>
        </p:nvPicPr>
        <p:blipFill>
          <a:blip r:embed="rId3">
            <a:alphaModFix/>
          </a:blip>
          <a:stretch>
            <a:fillRect/>
          </a:stretch>
        </p:blipFill>
        <p:spPr>
          <a:xfrm>
            <a:off x="388750" y="841400"/>
            <a:ext cx="1718962" cy="3913027"/>
          </a:xfrm>
          <a:prstGeom prst="rect">
            <a:avLst/>
          </a:prstGeom>
          <a:noFill/>
          <a:ln>
            <a:noFill/>
          </a:ln>
          <a:effectLst>
            <a:outerShdw blurRad="57150" rotWithShape="0" algn="bl" dir="5400000" dist="19050">
              <a:srgbClr val="000000">
                <a:alpha val="50000"/>
              </a:srgbClr>
            </a:outerShdw>
          </a:effectLst>
        </p:spPr>
      </p:pic>
      <p:pic>
        <p:nvPicPr>
          <p:cNvPr id="542" name="Google Shape;542;p54"/>
          <p:cNvPicPr preferRelativeResize="0"/>
          <p:nvPr/>
        </p:nvPicPr>
        <p:blipFill>
          <a:blip r:embed="rId4">
            <a:alphaModFix/>
          </a:blip>
          <a:stretch>
            <a:fillRect/>
          </a:stretch>
        </p:blipFill>
        <p:spPr>
          <a:xfrm>
            <a:off x="3325125" y="841400"/>
            <a:ext cx="1734379" cy="3913027"/>
          </a:xfrm>
          <a:prstGeom prst="rect">
            <a:avLst/>
          </a:prstGeom>
          <a:noFill/>
          <a:ln>
            <a:noFill/>
          </a:ln>
          <a:effectLst>
            <a:outerShdw blurRad="57150" rotWithShape="0" algn="bl" dir="5400000" dist="19050">
              <a:srgbClr val="000000">
                <a:alpha val="50000"/>
              </a:srgbClr>
            </a:outerShdw>
          </a:effectLst>
        </p:spPr>
      </p:pic>
      <p:pic>
        <p:nvPicPr>
          <p:cNvPr id="543" name="Google Shape;543;p54"/>
          <p:cNvPicPr preferRelativeResize="0"/>
          <p:nvPr/>
        </p:nvPicPr>
        <p:blipFill>
          <a:blip r:embed="rId5">
            <a:alphaModFix/>
          </a:blip>
          <a:stretch>
            <a:fillRect/>
          </a:stretch>
        </p:blipFill>
        <p:spPr>
          <a:xfrm>
            <a:off x="6184680" y="841400"/>
            <a:ext cx="1680420" cy="3913027"/>
          </a:xfrm>
          <a:prstGeom prst="rect">
            <a:avLst/>
          </a:prstGeom>
          <a:noFill/>
          <a:ln>
            <a:noFill/>
          </a:ln>
          <a:effectLst>
            <a:outerShdw blurRad="57150" rotWithShape="0" algn="bl" dir="5400000" dist="19050">
              <a:srgbClr val="000000">
                <a:alpha val="50000"/>
              </a:srgbClr>
            </a:outerShdw>
          </a:effectLst>
        </p:spPr>
      </p:pic>
      <p:sp>
        <p:nvSpPr>
          <p:cNvPr id="544" name="Google Shape;544;p54"/>
          <p:cNvSpPr txBox="1"/>
          <p:nvPr>
            <p:ph idx="1" type="body"/>
          </p:nvPr>
        </p:nvSpPr>
        <p:spPr>
          <a:xfrm>
            <a:off x="2107700" y="841400"/>
            <a:ext cx="1189800" cy="7674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dk1"/>
                </a:solidFill>
              </a:rPr>
              <a:t>Pull up banner 1</a:t>
            </a:r>
            <a:endParaRPr b="1" sz="900">
              <a:solidFill>
                <a:schemeClr val="dk1"/>
              </a:solidFill>
            </a:endParaRPr>
          </a:p>
          <a:p>
            <a:pPr indent="0" lvl="0" marL="0" rtl="0" algn="l">
              <a:lnSpc>
                <a:spcPct val="115000"/>
              </a:lnSpc>
              <a:spcBef>
                <a:spcPts val="0"/>
              </a:spcBef>
              <a:spcAft>
                <a:spcPts val="0"/>
              </a:spcAft>
              <a:buNone/>
            </a:pPr>
            <a:r>
              <a:rPr lang="en" sz="900">
                <a:solidFill>
                  <a:schemeClr val="dk1"/>
                </a:solidFill>
              </a:rPr>
              <a:t>W850 x H2000</a:t>
            </a:r>
            <a:endParaRPr sz="900">
              <a:solidFill>
                <a:schemeClr val="dk1"/>
              </a:solidFill>
            </a:endParaRPr>
          </a:p>
          <a:p>
            <a:pPr indent="0" lvl="0" marL="0" rtl="0" algn="l">
              <a:lnSpc>
                <a:spcPct val="115000"/>
              </a:lnSpc>
              <a:spcBef>
                <a:spcPts val="0"/>
              </a:spcBef>
              <a:spcAft>
                <a:spcPts val="0"/>
              </a:spcAft>
              <a:buNone/>
            </a:pPr>
            <a:r>
              <a:rPr lang="en" sz="900" u="sng">
                <a:solidFill>
                  <a:schemeClr val="hlink"/>
                </a:solidFill>
                <a:hlinkClick r:id="rId6"/>
              </a:rPr>
              <a:t>Download Files</a:t>
            </a:r>
            <a:endParaRPr sz="900"/>
          </a:p>
        </p:txBody>
      </p:sp>
      <p:sp>
        <p:nvSpPr>
          <p:cNvPr id="545" name="Google Shape;545;p54"/>
          <p:cNvSpPr txBox="1"/>
          <p:nvPr>
            <p:ph idx="1" type="body"/>
          </p:nvPr>
        </p:nvSpPr>
        <p:spPr>
          <a:xfrm>
            <a:off x="5043450" y="841400"/>
            <a:ext cx="1189800" cy="7674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dk1"/>
                </a:solidFill>
              </a:rPr>
              <a:t>Pull up banner 2</a:t>
            </a:r>
            <a:endParaRPr b="1" sz="900">
              <a:solidFill>
                <a:schemeClr val="dk1"/>
              </a:solidFill>
            </a:endParaRPr>
          </a:p>
          <a:p>
            <a:pPr indent="0" lvl="0" marL="0" rtl="0" algn="l">
              <a:lnSpc>
                <a:spcPct val="115000"/>
              </a:lnSpc>
              <a:spcBef>
                <a:spcPts val="0"/>
              </a:spcBef>
              <a:spcAft>
                <a:spcPts val="0"/>
              </a:spcAft>
              <a:buNone/>
            </a:pPr>
            <a:r>
              <a:rPr lang="en" sz="900">
                <a:solidFill>
                  <a:schemeClr val="dk1"/>
                </a:solidFill>
              </a:rPr>
              <a:t>W850 x H2000</a:t>
            </a:r>
            <a:endParaRPr sz="900">
              <a:solidFill>
                <a:schemeClr val="dk1"/>
              </a:solidFill>
            </a:endParaRPr>
          </a:p>
          <a:p>
            <a:pPr indent="0" lvl="0" marL="0" rtl="0" algn="l">
              <a:lnSpc>
                <a:spcPct val="115000"/>
              </a:lnSpc>
              <a:spcBef>
                <a:spcPts val="0"/>
              </a:spcBef>
              <a:spcAft>
                <a:spcPts val="0"/>
              </a:spcAft>
              <a:buNone/>
            </a:pPr>
            <a:r>
              <a:rPr lang="en" sz="900" u="sng">
                <a:solidFill>
                  <a:schemeClr val="hlink"/>
                </a:solidFill>
                <a:hlinkClick r:id="rId7"/>
              </a:rPr>
              <a:t>Download Files</a:t>
            </a:r>
            <a:endParaRPr sz="900"/>
          </a:p>
        </p:txBody>
      </p:sp>
      <p:sp>
        <p:nvSpPr>
          <p:cNvPr id="546" name="Google Shape;546;p54"/>
          <p:cNvSpPr txBox="1"/>
          <p:nvPr>
            <p:ph idx="1" type="body"/>
          </p:nvPr>
        </p:nvSpPr>
        <p:spPr>
          <a:xfrm>
            <a:off x="7865100" y="841400"/>
            <a:ext cx="1189800" cy="7674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dk1"/>
                </a:solidFill>
              </a:rPr>
              <a:t>Pull up banner 3</a:t>
            </a:r>
            <a:endParaRPr b="1" sz="900">
              <a:solidFill>
                <a:schemeClr val="dk1"/>
              </a:solidFill>
            </a:endParaRPr>
          </a:p>
          <a:p>
            <a:pPr indent="0" lvl="0" marL="0" rtl="0" algn="l">
              <a:lnSpc>
                <a:spcPct val="115000"/>
              </a:lnSpc>
              <a:spcBef>
                <a:spcPts val="0"/>
              </a:spcBef>
              <a:spcAft>
                <a:spcPts val="0"/>
              </a:spcAft>
              <a:buNone/>
            </a:pPr>
            <a:r>
              <a:rPr lang="en" sz="900">
                <a:solidFill>
                  <a:schemeClr val="dk1"/>
                </a:solidFill>
              </a:rPr>
              <a:t>W850 x H2000</a:t>
            </a:r>
            <a:endParaRPr sz="900">
              <a:solidFill>
                <a:schemeClr val="dk1"/>
              </a:solidFill>
            </a:endParaRPr>
          </a:p>
          <a:p>
            <a:pPr indent="0" lvl="0" marL="0" rtl="0" algn="l">
              <a:lnSpc>
                <a:spcPct val="115000"/>
              </a:lnSpc>
              <a:spcBef>
                <a:spcPts val="0"/>
              </a:spcBef>
              <a:spcAft>
                <a:spcPts val="0"/>
              </a:spcAft>
              <a:buNone/>
            </a:pPr>
            <a:r>
              <a:rPr lang="en" sz="900" u="sng">
                <a:solidFill>
                  <a:schemeClr val="hlink"/>
                </a:solidFill>
                <a:hlinkClick r:id="rId8"/>
              </a:rPr>
              <a:t>Download Files</a:t>
            </a:r>
            <a:endParaRPr sz="9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5"/>
          <p:cNvSpPr txBox="1"/>
          <p:nvPr>
            <p:ph type="title"/>
          </p:nvPr>
        </p:nvSpPr>
        <p:spPr>
          <a:xfrm>
            <a:off x="311700" y="126175"/>
            <a:ext cx="4681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A5 Seminar Flyer / Poster</a:t>
            </a:r>
            <a:endParaRPr/>
          </a:p>
        </p:txBody>
      </p:sp>
      <p:sp>
        <p:nvSpPr>
          <p:cNvPr id="552" name="Google Shape;552;p55"/>
          <p:cNvSpPr txBox="1"/>
          <p:nvPr/>
        </p:nvSpPr>
        <p:spPr>
          <a:xfrm>
            <a:off x="6210175" y="785400"/>
            <a:ext cx="1189800" cy="76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Open Sans"/>
                <a:ea typeface="Open Sans"/>
                <a:cs typeface="Open Sans"/>
                <a:sym typeface="Open Sans"/>
              </a:rPr>
              <a:t>A5 Semi</a:t>
            </a:r>
            <a:r>
              <a:rPr b="1" lang="en" sz="900">
                <a:latin typeface="Open Sans"/>
                <a:ea typeface="Open Sans"/>
                <a:cs typeface="Open Sans"/>
                <a:sym typeface="Open Sans"/>
              </a:rPr>
              <a:t>nar Flyer</a:t>
            </a:r>
            <a:endParaRPr sz="900">
              <a:solidFill>
                <a:srgbClr val="000000"/>
              </a:solidFill>
              <a:latin typeface="Open Sans"/>
              <a:ea typeface="Open Sans"/>
              <a:cs typeface="Open Sans"/>
              <a:sym typeface="Open Sans"/>
            </a:endParaRPr>
          </a:p>
          <a:p>
            <a:pPr indent="0" lvl="0" marL="0" rtl="0" algn="l">
              <a:lnSpc>
                <a:spcPct val="115000"/>
              </a:lnSpc>
              <a:spcBef>
                <a:spcPts val="0"/>
              </a:spcBef>
              <a:spcAft>
                <a:spcPts val="0"/>
              </a:spcAft>
              <a:buNone/>
            </a:pPr>
            <a:r>
              <a:rPr lang="en" sz="900" u="sng">
                <a:solidFill>
                  <a:srgbClr val="0097A7"/>
                </a:solidFill>
                <a:latin typeface="Open Sans"/>
                <a:ea typeface="Open Sans"/>
                <a:cs typeface="Open Sans"/>
                <a:sym typeface="Open Sans"/>
                <a:hlinkClick r:id="rId3">
                  <a:extLst>
                    <a:ext uri="{A12FA001-AC4F-418D-AE19-62706E023703}">
                      <ahyp:hlinkClr val="tx"/>
                    </a:ext>
                  </a:extLst>
                </a:hlinkClick>
              </a:rPr>
              <a:t>Download Files</a:t>
            </a:r>
            <a:endParaRPr sz="900">
              <a:latin typeface="Open Sans"/>
              <a:ea typeface="Open Sans"/>
              <a:cs typeface="Open Sans"/>
              <a:sym typeface="Open Sans"/>
            </a:endParaRPr>
          </a:p>
        </p:txBody>
      </p:sp>
      <p:pic>
        <p:nvPicPr>
          <p:cNvPr id="553" name="Google Shape;553;p55"/>
          <p:cNvPicPr preferRelativeResize="0"/>
          <p:nvPr/>
        </p:nvPicPr>
        <p:blipFill>
          <a:blip r:embed="rId4">
            <a:alphaModFix/>
          </a:blip>
          <a:stretch>
            <a:fillRect/>
          </a:stretch>
        </p:blipFill>
        <p:spPr>
          <a:xfrm>
            <a:off x="3226385" y="757625"/>
            <a:ext cx="2928013" cy="4152750"/>
          </a:xfrm>
          <a:prstGeom prst="rect">
            <a:avLst/>
          </a:prstGeom>
          <a:noFill/>
          <a:ln>
            <a:noFill/>
          </a:ln>
          <a:effectLst>
            <a:outerShdw blurRad="57150" rotWithShape="0" algn="bl" dir="5400000" dist="19050">
              <a:srgbClr val="000000">
                <a:alpha val="50000"/>
              </a:srgbClr>
            </a:outerShdw>
          </a:effectLst>
        </p:spPr>
      </p:pic>
      <p:sp>
        <p:nvSpPr>
          <p:cNvPr id="554" name="Google Shape;554;p55"/>
          <p:cNvSpPr txBox="1"/>
          <p:nvPr>
            <p:ph idx="2" type="title"/>
          </p:nvPr>
        </p:nvSpPr>
        <p:spPr>
          <a:xfrm>
            <a:off x="311700" y="698875"/>
            <a:ext cx="2021100" cy="144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Can be scaled up to A3, A2, A1 to create a Seminar Poster.</a:t>
            </a:r>
            <a:endParaRPr sz="16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56"/>
          <p:cNvSpPr txBox="1"/>
          <p:nvPr>
            <p:ph type="title"/>
          </p:nvPr>
        </p:nvSpPr>
        <p:spPr>
          <a:xfrm>
            <a:off x="311700" y="126175"/>
            <a:ext cx="741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Refresh Home Show Artwork - 3x3 Stand</a:t>
            </a:r>
            <a:endParaRPr/>
          </a:p>
        </p:txBody>
      </p:sp>
      <p:sp>
        <p:nvSpPr>
          <p:cNvPr id="560" name="Google Shape;560;p56"/>
          <p:cNvSpPr txBox="1"/>
          <p:nvPr/>
        </p:nvSpPr>
        <p:spPr>
          <a:xfrm>
            <a:off x="6210175" y="785400"/>
            <a:ext cx="1189800" cy="76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Open Sans"/>
                <a:ea typeface="Open Sans"/>
                <a:cs typeface="Open Sans"/>
                <a:sym typeface="Open Sans"/>
              </a:rPr>
              <a:t>A5 Semi</a:t>
            </a:r>
            <a:r>
              <a:rPr b="1" lang="en" sz="900">
                <a:latin typeface="Open Sans"/>
                <a:ea typeface="Open Sans"/>
                <a:cs typeface="Open Sans"/>
                <a:sym typeface="Open Sans"/>
              </a:rPr>
              <a:t>nar Flyer</a:t>
            </a:r>
            <a:endParaRPr sz="900">
              <a:solidFill>
                <a:srgbClr val="000000"/>
              </a:solidFill>
              <a:latin typeface="Open Sans"/>
              <a:ea typeface="Open Sans"/>
              <a:cs typeface="Open Sans"/>
              <a:sym typeface="Open Sans"/>
            </a:endParaRPr>
          </a:p>
          <a:p>
            <a:pPr indent="0" lvl="0" marL="0" rtl="0" algn="l">
              <a:lnSpc>
                <a:spcPct val="115000"/>
              </a:lnSpc>
              <a:spcBef>
                <a:spcPts val="0"/>
              </a:spcBef>
              <a:spcAft>
                <a:spcPts val="0"/>
              </a:spcAft>
              <a:buNone/>
            </a:pPr>
            <a:r>
              <a:rPr lang="en" sz="900" u="sng">
                <a:solidFill>
                  <a:srgbClr val="0097A7"/>
                </a:solidFill>
                <a:latin typeface="Open Sans"/>
                <a:ea typeface="Open Sans"/>
                <a:cs typeface="Open Sans"/>
                <a:sym typeface="Open Sans"/>
                <a:hlinkClick r:id="rId3">
                  <a:extLst>
                    <a:ext uri="{A12FA001-AC4F-418D-AE19-62706E023703}">
                      <ahyp:hlinkClr val="tx"/>
                    </a:ext>
                  </a:extLst>
                </a:hlinkClick>
              </a:rPr>
              <a:t>Download Files</a:t>
            </a:r>
            <a:endParaRPr sz="900">
              <a:latin typeface="Open Sans"/>
              <a:ea typeface="Open Sans"/>
              <a:cs typeface="Open Sans"/>
              <a:sym typeface="Open Sans"/>
            </a:endParaRPr>
          </a:p>
        </p:txBody>
      </p:sp>
      <p:pic>
        <p:nvPicPr>
          <p:cNvPr id="561" name="Google Shape;561;p56"/>
          <p:cNvPicPr preferRelativeResize="0"/>
          <p:nvPr/>
        </p:nvPicPr>
        <p:blipFill>
          <a:blip r:embed="rId4">
            <a:alphaModFix/>
          </a:blip>
          <a:stretch>
            <a:fillRect/>
          </a:stretch>
        </p:blipFill>
        <p:spPr>
          <a:xfrm>
            <a:off x="3226385" y="757625"/>
            <a:ext cx="2928013" cy="4152750"/>
          </a:xfrm>
          <a:prstGeom prst="rect">
            <a:avLst/>
          </a:prstGeom>
          <a:noFill/>
          <a:ln>
            <a:noFill/>
          </a:ln>
          <a:effectLst>
            <a:outerShdw blurRad="57150" rotWithShape="0" algn="bl" dir="5400000" dist="19050">
              <a:srgbClr val="000000">
                <a:alpha val="50000"/>
              </a:srgbClr>
            </a:outerShdw>
          </a:effectLst>
        </p:spPr>
      </p:pic>
      <p:sp>
        <p:nvSpPr>
          <p:cNvPr id="562" name="Google Shape;562;p56"/>
          <p:cNvSpPr txBox="1"/>
          <p:nvPr>
            <p:ph idx="2" type="title"/>
          </p:nvPr>
        </p:nvSpPr>
        <p:spPr>
          <a:xfrm>
            <a:off x="311700" y="698875"/>
            <a:ext cx="2021100" cy="144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Can be scaled up to A3, A2, A1 to create a Seminar Poster.</a:t>
            </a:r>
            <a:endParaRPr sz="16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57"/>
          <p:cNvSpPr txBox="1"/>
          <p:nvPr>
            <p:ph type="title"/>
          </p:nvPr>
        </p:nvSpPr>
        <p:spPr>
          <a:xfrm>
            <a:off x="311700" y="126175"/>
            <a:ext cx="8696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Home Show Artwork - </a:t>
            </a:r>
            <a:r>
              <a:rPr lang="en" sz="2400"/>
              <a:t>Refresh </a:t>
            </a:r>
            <a:r>
              <a:rPr lang="en" sz="2400"/>
              <a:t>3x3 Stand</a:t>
            </a:r>
            <a:endParaRPr/>
          </a:p>
        </p:txBody>
      </p:sp>
      <p:sp>
        <p:nvSpPr>
          <p:cNvPr id="568" name="Google Shape;568;p57"/>
          <p:cNvSpPr txBox="1"/>
          <p:nvPr/>
        </p:nvSpPr>
        <p:spPr>
          <a:xfrm>
            <a:off x="6063625" y="3487000"/>
            <a:ext cx="1556700" cy="53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Open Sans"/>
                <a:ea typeface="Open Sans"/>
                <a:cs typeface="Open Sans"/>
                <a:sym typeface="Open Sans"/>
              </a:rPr>
              <a:t>Refresh 3x3 Stand</a:t>
            </a:r>
            <a:endParaRPr sz="1000">
              <a:solidFill>
                <a:srgbClr val="000000"/>
              </a:solidFill>
              <a:latin typeface="Open Sans"/>
              <a:ea typeface="Open Sans"/>
              <a:cs typeface="Open Sans"/>
              <a:sym typeface="Open Sans"/>
            </a:endParaRPr>
          </a:p>
          <a:p>
            <a:pPr indent="0" lvl="0" marL="0" rtl="0" algn="l">
              <a:lnSpc>
                <a:spcPct val="115000"/>
              </a:lnSpc>
              <a:spcBef>
                <a:spcPts val="0"/>
              </a:spcBef>
              <a:spcAft>
                <a:spcPts val="0"/>
              </a:spcAft>
              <a:buNone/>
            </a:pPr>
            <a:r>
              <a:rPr lang="en" sz="1000" u="sng">
                <a:solidFill>
                  <a:schemeClr val="hlink"/>
                </a:solidFill>
                <a:latin typeface="Open Sans"/>
                <a:ea typeface="Open Sans"/>
                <a:cs typeface="Open Sans"/>
                <a:sym typeface="Open Sans"/>
                <a:hlinkClick r:id="rId3"/>
              </a:rPr>
              <a:t>Download Files</a:t>
            </a:r>
            <a:endParaRPr sz="1000">
              <a:latin typeface="Open Sans"/>
              <a:ea typeface="Open Sans"/>
              <a:cs typeface="Open Sans"/>
              <a:sym typeface="Open Sans"/>
            </a:endParaRPr>
          </a:p>
        </p:txBody>
      </p:sp>
      <p:sp>
        <p:nvSpPr>
          <p:cNvPr id="569" name="Google Shape;569;p57"/>
          <p:cNvSpPr txBox="1"/>
          <p:nvPr>
            <p:ph idx="2" type="title"/>
          </p:nvPr>
        </p:nvSpPr>
        <p:spPr>
          <a:xfrm>
            <a:off x="311700" y="528875"/>
            <a:ext cx="4357200" cy="46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Artwork for stand walls (corflute panels)</a:t>
            </a:r>
            <a:endParaRPr sz="1600"/>
          </a:p>
        </p:txBody>
      </p:sp>
      <p:pic>
        <p:nvPicPr>
          <p:cNvPr id="570" name="Google Shape;570;p57"/>
          <p:cNvPicPr preferRelativeResize="0"/>
          <p:nvPr/>
        </p:nvPicPr>
        <p:blipFill>
          <a:blip r:embed="rId4">
            <a:alphaModFix/>
          </a:blip>
          <a:stretch>
            <a:fillRect/>
          </a:stretch>
        </p:blipFill>
        <p:spPr>
          <a:xfrm>
            <a:off x="760412" y="980975"/>
            <a:ext cx="7799265" cy="2376325"/>
          </a:xfrm>
          <a:prstGeom prst="rect">
            <a:avLst/>
          </a:prstGeom>
          <a:noFill/>
          <a:ln>
            <a:noFill/>
          </a:ln>
        </p:spPr>
      </p:pic>
      <p:pic>
        <p:nvPicPr>
          <p:cNvPr id="571" name="Google Shape;571;p57"/>
          <p:cNvPicPr preferRelativeResize="0"/>
          <p:nvPr/>
        </p:nvPicPr>
        <p:blipFill>
          <a:blip r:embed="rId5">
            <a:alphaModFix/>
          </a:blip>
          <a:stretch>
            <a:fillRect/>
          </a:stretch>
        </p:blipFill>
        <p:spPr>
          <a:xfrm>
            <a:off x="3310853" y="3515250"/>
            <a:ext cx="2305751" cy="1392076"/>
          </a:xfrm>
          <a:prstGeom prst="rect">
            <a:avLst/>
          </a:prstGeom>
          <a:noFill/>
          <a:ln cap="flat" cmpd="sng" w="9525">
            <a:solidFill>
              <a:srgbClr val="B7B7B7"/>
            </a:solidFill>
            <a:prstDash val="solid"/>
            <a:round/>
            <a:headEnd len="sm" w="sm" type="none"/>
            <a:tailEnd len="sm" w="sm" type="none"/>
          </a:ln>
        </p:spPr>
      </p:pic>
      <p:sp>
        <p:nvSpPr>
          <p:cNvPr id="572" name="Google Shape;572;p57"/>
          <p:cNvSpPr txBox="1"/>
          <p:nvPr>
            <p:ph idx="2" type="title"/>
          </p:nvPr>
        </p:nvSpPr>
        <p:spPr>
          <a:xfrm>
            <a:off x="3310825" y="3253350"/>
            <a:ext cx="2305800" cy="26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700"/>
              <a:t>Table sign</a:t>
            </a:r>
            <a:endParaRPr sz="700"/>
          </a:p>
        </p:txBody>
      </p:sp>
      <p:sp>
        <p:nvSpPr>
          <p:cNvPr id="573" name="Google Shape;573;p57"/>
          <p:cNvSpPr txBox="1"/>
          <p:nvPr>
            <p:ph idx="2" type="title"/>
          </p:nvPr>
        </p:nvSpPr>
        <p:spPr>
          <a:xfrm>
            <a:off x="6063625" y="4006325"/>
            <a:ext cx="2666100" cy="48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6"/>
              </a:rPr>
              <a:t>Home Show marketing support order form (including custom enquiry form) </a:t>
            </a:r>
            <a:endParaRPr sz="1000"/>
          </a:p>
        </p:txBody>
      </p:sp>
      <p:sp>
        <p:nvSpPr>
          <p:cNvPr id="574" name="Google Shape;574;p57"/>
          <p:cNvSpPr txBox="1"/>
          <p:nvPr>
            <p:ph idx="2" type="title"/>
          </p:nvPr>
        </p:nvSpPr>
        <p:spPr>
          <a:xfrm>
            <a:off x="760400" y="3701275"/>
            <a:ext cx="2245500" cy="33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QR code that links to enquiry form</a:t>
            </a:r>
            <a:endParaRPr sz="1000"/>
          </a:p>
        </p:txBody>
      </p:sp>
      <p:cxnSp>
        <p:nvCxnSpPr>
          <p:cNvPr id="575" name="Google Shape;575;p57"/>
          <p:cNvCxnSpPr/>
          <p:nvPr/>
        </p:nvCxnSpPr>
        <p:spPr>
          <a:xfrm rot="10800000">
            <a:off x="1765225" y="3199375"/>
            <a:ext cx="0" cy="501900"/>
          </a:xfrm>
          <a:prstGeom prst="straightConnector1">
            <a:avLst/>
          </a:prstGeom>
          <a:noFill/>
          <a:ln cap="flat" cmpd="sng" w="9525">
            <a:solidFill>
              <a:schemeClr val="dk2"/>
            </a:solidFill>
            <a:prstDash val="solid"/>
            <a:round/>
            <a:headEnd len="med" w="med" type="none"/>
            <a:tailEnd len="med" w="med" type="triangle"/>
          </a:ln>
        </p:spPr>
      </p:cxnSp>
      <p:cxnSp>
        <p:nvCxnSpPr>
          <p:cNvPr id="576" name="Google Shape;576;p57"/>
          <p:cNvCxnSpPr/>
          <p:nvPr/>
        </p:nvCxnSpPr>
        <p:spPr>
          <a:xfrm>
            <a:off x="1880550" y="4047225"/>
            <a:ext cx="1374600" cy="486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p58"/>
          <p:cNvPicPr preferRelativeResize="0"/>
          <p:nvPr/>
        </p:nvPicPr>
        <p:blipFill>
          <a:blip r:embed="rId3">
            <a:alphaModFix/>
          </a:blip>
          <a:stretch>
            <a:fillRect/>
          </a:stretch>
        </p:blipFill>
        <p:spPr>
          <a:xfrm>
            <a:off x="980200" y="879100"/>
            <a:ext cx="7183601" cy="4177575"/>
          </a:xfrm>
          <a:prstGeom prst="rect">
            <a:avLst/>
          </a:prstGeom>
          <a:noFill/>
          <a:ln>
            <a:noFill/>
          </a:ln>
        </p:spPr>
      </p:pic>
      <p:sp>
        <p:nvSpPr>
          <p:cNvPr id="582" name="Google Shape;582;p58"/>
          <p:cNvSpPr txBox="1"/>
          <p:nvPr>
            <p:ph type="title"/>
          </p:nvPr>
        </p:nvSpPr>
        <p:spPr>
          <a:xfrm>
            <a:off x="311700" y="126175"/>
            <a:ext cx="8696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Home Show Artwork - Refresh/Zones 3x4 Stand</a:t>
            </a:r>
            <a:endParaRPr/>
          </a:p>
        </p:txBody>
      </p:sp>
      <p:sp>
        <p:nvSpPr>
          <p:cNvPr id="583" name="Google Shape;583;p58"/>
          <p:cNvSpPr txBox="1"/>
          <p:nvPr>
            <p:ph idx="2" type="title"/>
          </p:nvPr>
        </p:nvSpPr>
        <p:spPr>
          <a:xfrm>
            <a:off x="311700" y="546475"/>
            <a:ext cx="4179000" cy="44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Artwork for stand walls (corflute panels)</a:t>
            </a:r>
            <a:endParaRPr sz="1600"/>
          </a:p>
        </p:txBody>
      </p:sp>
      <p:sp>
        <p:nvSpPr>
          <p:cNvPr id="584" name="Google Shape;584;p58"/>
          <p:cNvSpPr txBox="1"/>
          <p:nvPr/>
        </p:nvSpPr>
        <p:spPr>
          <a:xfrm>
            <a:off x="6253950" y="3325875"/>
            <a:ext cx="17331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latin typeface="Open Sans"/>
                <a:ea typeface="Open Sans"/>
                <a:cs typeface="Open Sans"/>
                <a:sym typeface="Open Sans"/>
              </a:rPr>
              <a:t>Refresh/Zones 3x4 Stand</a:t>
            </a:r>
            <a:endParaRPr sz="1000">
              <a:solidFill>
                <a:srgbClr val="000000"/>
              </a:solidFill>
              <a:latin typeface="Open Sans"/>
              <a:ea typeface="Open Sans"/>
              <a:cs typeface="Open Sans"/>
              <a:sym typeface="Open Sans"/>
            </a:endParaRPr>
          </a:p>
          <a:p>
            <a:pPr indent="0" lvl="0" marL="0" rtl="0" algn="l">
              <a:lnSpc>
                <a:spcPct val="115000"/>
              </a:lnSpc>
              <a:spcBef>
                <a:spcPts val="0"/>
              </a:spcBef>
              <a:spcAft>
                <a:spcPts val="0"/>
              </a:spcAft>
              <a:buNone/>
            </a:pPr>
            <a:r>
              <a:rPr lang="en" sz="1000" u="sng">
                <a:solidFill>
                  <a:schemeClr val="hlink"/>
                </a:solidFill>
                <a:latin typeface="Open Sans"/>
                <a:ea typeface="Open Sans"/>
                <a:cs typeface="Open Sans"/>
                <a:sym typeface="Open Sans"/>
                <a:hlinkClick r:id="rId4"/>
              </a:rPr>
              <a:t>Download Files</a:t>
            </a:r>
            <a:endParaRPr sz="1000">
              <a:latin typeface="Open Sans"/>
              <a:ea typeface="Open Sans"/>
              <a:cs typeface="Open Sans"/>
              <a:sym typeface="Open Sans"/>
            </a:endParaRPr>
          </a:p>
        </p:txBody>
      </p:sp>
      <p:sp>
        <p:nvSpPr>
          <p:cNvPr id="585" name="Google Shape;585;p58"/>
          <p:cNvSpPr txBox="1"/>
          <p:nvPr>
            <p:ph idx="2" type="title"/>
          </p:nvPr>
        </p:nvSpPr>
        <p:spPr>
          <a:xfrm>
            <a:off x="675350" y="3425600"/>
            <a:ext cx="2515500" cy="35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QR code that links to enquiry form</a:t>
            </a:r>
            <a:endParaRPr sz="1000"/>
          </a:p>
        </p:txBody>
      </p:sp>
      <p:sp>
        <p:nvSpPr>
          <p:cNvPr id="586" name="Google Shape;586;p58"/>
          <p:cNvSpPr txBox="1"/>
          <p:nvPr>
            <p:ph idx="2" type="title"/>
          </p:nvPr>
        </p:nvSpPr>
        <p:spPr>
          <a:xfrm>
            <a:off x="6253950" y="3888875"/>
            <a:ext cx="2666100" cy="48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5"/>
              </a:rPr>
              <a:t>Home Show marketing </a:t>
            </a:r>
            <a:r>
              <a:rPr lang="en" sz="1000" u="sng">
                <a:solidFill>
                  <a:schemeClr val="hlink"/>
                </a:solidFill>
                <a:hlinkClick r:id="rId6"/>
              </a:rPr>
              <a:t>support</a:t>
            </a:r>
            <a:r>
              <a:rPr lang="en" sz="1000" u="sng">
                <a:solidFill>
                  <a:schemeClr val="hlink"/>
                </a:solidFill>
                <a:hlinkClick r:id="rId7"/>
              </a:rPr>
              <a:t> order form (including </a:t>
            </a:r>
            <a:r>
              <a:rPr lang="en" sz="1000" u="sng">
                <a:solidFill>
                  <a:schemeClr val="hlink"/>
                </a:solidFill>
                <a:hlinkClick r:id="rId8"/>
              </a:rPr>
              <a:t>custom</a:t>
            </a:r>
            <a:r>
              <a:rPr lang="en" sz="1000" u="sng">
                <a:solidFill>
                  <a:schemeClr val="hlink"/>
                </a:solidFill>
                <a:hlinkClick r:id="rId9"/>
              </a:rPr>
              <a:t> </a:t>
            </a:r>
            <a:r>
              <a:rPr lang="en" sz="1000" u="sng">
                <a:solidFill>
                  <a:schemeClr val="hlink"/>
                </a:solidFill>
                <a:hlinkClick r:id="rId10"/>
              </a:rPr>
              <a:t>enquiry</a:t>
            </a:r>
            <a:r>
              <a:rPr lang="en" sz="1000" u="sng">
                <a:solidFill>
                  <a:schemeClr val="hlink"/>
                </a:solidFill>
                <a:hlinkClick r:id="rId11"/>
              </a:rPr>
              <a:t> form) </a:t>
            </a:r>
            <a:endParaRPr sz="1000"/>
          </a:p>
        </p:txBody>
      </p:sp>
      <p:cxnSp>
        <p:nvCxnSpPr>
          <p:cNvPr id="587" name="Google Shape;587;p58"/>
          <p:cNvCxnSpPr/>
          <p:nvPr/>
        </p:nvCxnSpPr>
        <p:spPr>
          <a:xfrm rot="10800000">
            <a:off x="1817975" y="2923700"/>
            <a:ext cx="0" cy="501900"/>
          </a:xfrm>
          <a:prstGeom prst="straightConnector1">
            <a:avLst/>
          </a:prstGeom>
          <a:noFill/>
          <a:ln cap="flat" cmpd="sng" w="9525">
            <a:solidFill>
              <a:schemeClr val="dk2"/>
            </a:solidFill>
            <a:prstDash val="solid"/>
            <a:round/>
            <a:headEnd len="med" w="med" type="none"/>
            <a:tailEnd len="med" w="med" type="triangle"/>
          </a:ln>
        </p:spPr>
      </p:cxnSp>
      <p:cxnSp>
        <p:nvCxnSpPr>
          <p:cNvPr id="588" name="Google Shape;588;p58"/>
          <p:cNvCxnSpPr>
            <a:stCxn id="585" idx="2"/>
          </p:cNvCxnSpPr>
          <p:nvPr/>
        </p:nvCxnSpPr>
        <p:spPr>
          <a:xfrm>
            <a:off x="1933100" y="3781700"/>
            <a:ext cx="1356900" cy="5325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8E00"/>
        </a:solidFill>
      </p:bgPr>
    </p:bg>
    <p:spTree>
      <p:nvGrpSpPr>
        <p:cNvPr id="592" name="Shape 592"/>
        <p:cNvGrpSpPr/>
        <p:nvPr/>
      </p:nvGrpSpPr>
      <p:grpSpPr>
        <a:xfrm>
          <a:off x="0" y="0"/>
          <a:ext cx="0" cy="0"/>
          <a:chOff x="0" y="0"/>
          <a:chExt cx="0" cy="0"/>
        </a:xfrm>
      </p:grpSpPr>
      <p:sp>
        <p:nvSpPr>
          <p:cNvPr id="593" name="Google Shape;593;p59"/>
          <p:cNvSpPr txBox="1"/>
          <p:nvPr>
            <p:ph idx="4294967295" type="title"/>
          </p:nvPr>
        </p:nvSpPr>
        <p:spPr>
          <a:xfrm>
            <a:off x="311700" y="2172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Open Sans"/>
                <a:ea typeface="Open Sans"/>
                <a:cs typeface="Open Sans"/>
                <a:sym typeface="Open Sans"/>
              </a:rPr>
              <a:t>Una</a:t>
            </a:r>
            <a:r>
              <a:rPr b="1" lang="en">
                <a:solidFill>
                  <a:schemeClr val="lt1"/>
                </a:solidFill>
                <a:latin typeface="Open Sans"/>
                <a:ea typeface="Open Sans"/>
                <a:cs typeface="Open Sans"/>
                <a:sym typeface="Open Sans"/>
              </a:rPr>
              <a:t>cceptable Ad Formats</a:t>
            </a:r>
            <a:endParaRPr b="1">
              <a:solidFill>
                <a:schemeClr val="lt1"/>
              </a:solidFill>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id="598" name="Google Shape;598;p60"/>
          <p:cNvPicPr preferRelativeResize="0"/>
          <p:nvPr/>
        </p:nvPicPr>
        <p:blipFill rotWithShape="1">
          <a:blip r:embed="rId3">
            <a:alphaModFix amt="10000"/>
          </a:blip>
          <a:srcRect b="7978" l="3147" r="0" t="0"/>
          <a:stretch/>
        </p:blipFill>
        <p:spPr>
          <a:xfrm>
            <a:off x="0" y="1431425"/>
            <a:ext cx="3745225" cy="3712075"/>
          </a:xfrm>
          <a:prstGeom prst="rect">
            <a:avLst/>
          </a:prstGeom>
          <a:noFill/>
          <a:ln>
            <a:noFill/>
          </a:ln>
        </p:spPr>
      </p:pic>
      <p:sp>
        <p:nvSpPr>
          <p:cNvPr id="599" name="Google Shape;599;p60"/>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not accepted</a:t>
            </a:r>
            <a:endParaRPr/>
          </a:p>
        </p:txBody>
      </p:sp>
      <p:sp>
        <p:nvSpPr>
          <p:cNvPr id="600" name="Google Shape;600;p60"/>
          <p:cNvSpPr txBox="1"/>
          <p:nvPr>
            <p:ph idx="1" type="body"/>
          </p:nvPr>
        </p:nvSpPr>
        <p:spPr>
          <a:xfrm>
            <a:off x="311700" y="1066225"/>
            <a:ext cx="8520600" cy="3288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Phone numbers that do not terminate at Head Office</a:t>
            </a:r>
            <a:endParaRPr sz="1600"/>
          </a:p>
          <a:p>
            <a:pPr indent="-330200" lvl="0" marL="457200" rtl="0" algn="l">
              <a:spcBef>
                <a:spcPts val="0"/>
              </a:spcBef>
              <a:spcAft>
                <a:spcPts val="0"/>
              </a:spcAft>
              <a:buSzPts val="1600"/>
              <a:buChar char="●"/>
            </a:pPr>
            <a:r>
              <a:rPr lang="en" sz="1600"/>
              <a:t>Email addresses</a:t>
            </a:r>
            <a:endParaRPr sz="1600"/>
          </a:p>
          <a:p>
            <a:pPr indent="-330200" lvl="0" marL="457200" rtl="0" algn="l">
              <a:spcBef>
                <a:spcPts val="0"/>
              </a:spcBef>
              <a:spcAft>
                <a:spcPts val="0"/>
              </a:spcAft>
              <a:buSzPts val="1600"/>
              <a:buChar char="●"/>
            </a:pPr>
            <a:r>
              <a:rPr lang="en" sz="1600"/>
              <a:t>Enquiry forms that do not connect to Control</a:t>
            </a:r>
            <a:endParaRPr sz="1600"/>
          </a:p>
          <a:p>
            <a:pPr indent="-330200" lvl="0" marL="457200" rtl="0" algn="l">
              <a:spcBef>
                <a:spcPts val="0"/>
              </a:spcBef>
              <a:spcAft>
                <a:spcPts val="0"/>
              </a:spcAft>
              <a:buSzPts val="1600"/>
              <a:buChar char="●"/>
            </a:pPr>
            <a:r>
              <a:rPr lang="en" sz="1600"/>
              <a:t>Poorly designed ads that don’t meet the brand guidelines</a:t>
            </a:r>
            <a:endParaRPr sz="1600"/>
          </a:p>
          <a:p>
            <a:pPr indent="-330200" lvl="0" marL="457200" rtl="0" algn="l">
              <a:spcBef>
                <a:spcPts val="0"/>
              </a:spcBef>
              <a:spcAft>
                <a:spcPts val="0"/>
              </a:spcAft>
              <a:buSzPts val="1600"/>
              <a:buChar char="●"/>
            </a:pPr>
            <a:r>
              <a:rPr lang="en" sz="1600"/>
              <a:t>Ads that do not champion the brand </a:t>
            </a:r>
            <a:endParaRPr sz="1600"/>
          </a:p>
          <a:p>
            <a:pPr indent="-330200" lvl="0" marL="457200" rtl="0" algn="l">
              <a:spcBef>
                <a:spcPts val="0"/>
              </a:spcBef>
              <a:spcAft>
                <a:spcPts val="0"/>
              </a:spcAft>
              <a:buSzPts val="1600"/>
              <a:buChar char="●"/>
            </a:pPr>
            <a:r>
              <a:rPr lang="en" sz="1600"/>
              <a:t>Call to action headlines naming a specific franchisee / person (e.g: Call John Smith)</a:t>
            </a:r>
            <a:endParaRPr sz="1600"/>
          </a:p>
          <a:p>
            <a:pPr indent="-330200" lvl="0" marL="457200" rtl="0" algn="l">
              <a:spcBef>
                <a:spcPts val="0"/>
              </a:spcBef>
              <a:spcAft>
                <a:spcPts val="0"/>
              </a:spcAft>
              <a:buSzPts val="1600"/>
              <a:buChar char="●"/>
            </a:pPr>
            <a:r>
              <a:rPr lang="en" sz="1600"/>
              <a:t>Ads that undermine the brand positioning as defined by Head Office</a:t>
            </a:r>
            <a:endParaRPr sz="1600"/>
          </a:p>
          <a:p>
            <a:pPr indent="-330200" lvl="0" marL="457200" rtl="0" algn="l">
              <a:spcBef>
                <a:spcPts val="0"/>
              </a:spcBef>
              <a:spcAft>
                <a:spcPts val="0"/>
              </a:spcAft>
              <a:buSzPts val="1600"/>
              <a:buChar char="●"/>
            </a:pPr>
            <a:r>
              <a:rPr lang="en" sz="1600">
                <a:solidFill>
                  <a:schemeClr val="dk1"/>
                </a:solidFill>
              </a:rPr>
              <a:t>Ads that undermine Collaborative Business Model</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Ads that are not grammatically correct</a:t>
            </a:r>
            <a:endParaRPr sz="1600"/>
          </a:p>
        </p:txBody>
      </p:sp>
      <p:sp>
        <p:nvSpPr>
          <p:cNvPr id="601" name="Google Shape;601;p60"/>
          <p:cNvSpPr txBox="1"/>
          <p:nvPr>
            <p:ph idx="2" type="title"/>
          </p:nvPr>
        </p:nvSpPr>
        <p:spPr>
          <a:xfrm>
            <a:off x="334475" y="608722"/>
            <a:ext cx="8520600" cy="4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is not permissible on the ads</a:t>
            </a:r>
            <a:endParaRPr/>
          </a:p>
        </p:txBody>
      </p:sp>
      <p:sp>
        <p:nvSpPr>
          <p:cNvPr id="602" name="Google Shape;602;p60"/>
          <p:cNvSpPr txBox="1"/>
          <p:nvPr>
            <p:ph idx="2" type="title"/>
          </p:nvPr>
        </p:nvSpPr>
        <p:spPr>
          <a:xfrm>
            <a:off x="334475" y="4242702"/>
            <a:ext cx="8520600" cy="79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reviewing for approval, ensure that you test the phone number to confirm that it rings through to head office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61"/>
          <p:cNvSpPr txBox="1"/>
          <p:nvPr>
            <p:ph type="title"/>
          </p:nvPr>
        </p:nvSpPr>
        <p:spPr>
          <a:xfrm>
            <a:off x="311700" y="126175"/>
            <a:ext cx="4611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not </a:t>
            </a:r>
            <a:r>
              <a:rPr lang="en"/>
              <a:t>accepted</a:t>
            </a:r>
            <a:endParaRPr/>
          </a:p>
        </p:txBody>
      </p:sp>
      <p:sp>
        <p:nvSpPr>
          <p:cNvPr id="608" name="Google Shape;608;p61"/>
          <p:cNvSpPr txBox="1"/>
          <p:nvPr>
            <p:ph idx="2" type="title"/>
          </p:nvPr>
        </p:nvSpPr>
        <p:spPr>
          <a:xfrm>
            <a:off x="334475" y="608725"/>
            <a:ext cx="4875600" cy="4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is not permissible on the ads</a:t>
            </a:r>
            <a:endParaRPr/>
          </a:p>
        </p:txBody>
      </p:sp>
      <p:pic>
        <p:nvPicPr>
          <p:cNvPr id="609" name="Google Shape;609;p61"/>
          <p:cNvPicPr preferRelativeResize="0"/>
          <p:nvPr/>
        </p:nvPicPr>
        <p:blipFill>
          <a:blip r:embed="rId3">
            <a:alphaModFix/>
          </a:blip>
          <a:stretch>
            <a:fillRect/>
          </a:stretch>
        </p:blipFill>
        <p:spPr>
          <a:xfrm>
            <a:off x="2492613" y="1134472"/>
            <a:ext cx="3767667" cy="3772479"/>
          </a:xfrm>
          <a:prstGeom prst="rect">
            <a:avLst/>
          </a:prstGeom>
          <a:noFill/>
          <a:ln>
            <a:noFill/>
          </a:ln>
          <a:effectLst>
            <a:outerShdw blurRad="57150" rotWithShape="0" algn="bl" dir="5400000" dist="19050">
              <a:srgbClr val="000000">
                <a:alpha val="50000"/>
              </a:srgbClr>
            </a:outerShdw>
          </a:effectLst>
        </p:spPr>
      </p:pic>
      <p:sp>
        <p:nvSpPr>
          <p:cNvPr id="610" name="Google Shape;610;p61"/>
          <p:cNvSpPr txBox="1"/>
          <p:nvPr/>
        </p:nvSpPr>
        <p:spPr>
          <a:xfrm>
            <a:off x="549300" y="3209950"/>
            <a:ext cx="1792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rgbClr val="CC0000"/>
                </a:solidFill>
              </a:rPr>
              <a:t>Using own phone number that does not terminate at HO</a:t>
            </a:r>
            <a:endParaRPr sz="1200">
              <a:solidFill>
                <a:srgbClr val="CC0000"/>
              </a:solidFill>
            </a:endParaRPr>
          </a:p>
        </p:txBody>
      </p:sp>
      <p:cxnSp>
        <p:nvCxnSpPr>
          <p:cNvPr id="611" name="Google Shape;611;p61"/>
          <p:cNvCxnSpPr/>
          <p:nvPr/>
        </p:nvCxnSpPr>
        <p:spPr>
          <a:xfrm>
            <a:off x="2222900" y="3437175"/>
            <a:ext cx="827400" cy="0"/>
          </a:xfrm>
          <a:prstGeom prst="straightConnector1">
            <a:avLst/>
          </a:prstGeom>
          <a:noFill/>
          <a:ln cap="flat" cmpd="sng" w="9525">
            <a:solidFill>
              <a:srgbClr val="CC0000"/>
            </a:solidFill>
            <a:prstDash val="solid"/>
            <a:round/>
            <a:headEnd len="med" w="med" type="none"/>
            <a:tailEnd len="med" w="med" type="oval"/>
          </a:ln>
        </p:spPr>
      </p:cxnSp>
      <p:sp>
        <p:nvSpPr>
          <p:cNvPr id="612" name="Google Shape;612;p61"/>
          <p:cNvSpPr txBox="1"/>
          <p:nvPr/>
        </p:nvSpPr>
        <p:spPr>
          <a:xfrm>
            <a:off x="590650" y="2566900"/>
            <a:ext cx="1659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CC0000"/>
                </a:solidFill>
              </a:rPr>
              <a:t>Call to action naming person / franchisee</a:t>
            </a:r>
            <a:endParaRPr sz="1200">
              <a:solidFill>
                <a:srgbClr val="CC0000"/>
              </a:solidFill>
            </a:endParaRPr>
          </a:p>
        </p:txBody>
      </p:sp>
      <p:cxnSp>
        <p:nvCxnSpPr>
          <p:cNvPr id="613" name="Google Shape;613;p61"/>
          <p:cNvCxnSpPr/>
          <p:nvPr/>
        </p:nvCxnSpPr>
        <p:spPr>
          <a:xfrm>
            <a:off x="2222900" y="3008700"/>
            <a:ext cx="608100" cy="91800"/>
          </a:xfrm>
          <a:prstGeom prst="straightConnector1">
            <a:avLst/>
          </a:prstGeom>
          <a:noFill/>
          <a:ln cap="flat" cmpd="sng" w="9525">
            <a:solidFill>
              <a:srgbClr val="CC0000"/>
            </a:solidFill>
            <a:prstDash val="solid"/>
            <a:round/>
            <a:headEnd len="med" w="med" type="none"/>
            <a:tailEnd len="med" w="med" type="oval"/>
          </a:ln>
        </p:spPr>
      </p:cxnSp>
      <p:sp>
        <p:nvSpPr>
          <p:cNvPr id="614" name="Google Shape;614;p61"/>
          <p:cNvSpPr txBox="1"/>
          <p:nvPr/>
        </p:nvSpPr>
        <p:spPr>
          <a:xfrm>
            <a:off x="2492625" y="4441450"/>
            <a:ext cx="24993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t>Harry</a:t>
            </a:r>
            <a:r>
              <a:rPr lang="en" sz="1000"/>
              <a:t>@refreshrenovations.com.au</a:t>
            </a:r>
            <a:endParaRPr sz="1000"/>
          </a:p>
        </p:txBody>
      </p:sp>
      <p:sp>
        <p:nvSpPr>
          <p:cNvPr id="615" name="Google Shape;615;p61"/>
          <p:cNvSpPr txBox="1"/>
          <p:nvPr/>
        </p:nvSpPr>
        <p:spPr>
          <a:xfrm>
            <a:off x="549300" y="4041250"/>
            <a:ext cx="1792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rgbClr val="CC0000"/>
                </a:solidFill>
              </a:rPr>
              <a:t>Using an email address instead of campaign URL</a:t>
            </a:r>
            <a:endParaRPr sz="1200">
              <a:solidFill>
                <a:srgbClr val="CC0000"/>
              </a:solidFill>
            </a:endParaRPr>
          </a:p>
        </p:txBody>
      </p:sp>
      <p:cxnSp>
        <p:nvCxnSpPr>
          <p:cNvPr id="616" name="Google Shape;616;p61"/>
          <p:cNvCxnSpPr/>
          <p:nvPr/>
        </p:nvCxnSpPr>
        <p:spPr>
          <a:xfrm>
            <a:off x="2160700" y="4330450"/>
            <a:ext cx="556200" cy="252900"/>
          </a:xfrm>
          <a:prstGeom prst="straightConnector1">
            <a:avLst/>
          </a:prstGeom>
          <a:noFill/>
          <a:ln cap="flat" cmpd="sng" w="9525">
            <a:solidFill>
              <a:srgbClr val="CC0000"/>
            </a:solidFill>
            <a:prstDash val="solid"/>
            <a:round/>
            <a:headEnd len="med" w="med" type="none"/>
            <a:tailEnd len="med" w="med" type="oval"/>
          </a:ln>
        </p:spPr>
      </p:cxnSp>
      <p:sp>
        <p:nvSpPr>
          <p:cNvPr id="617" name="Google Shape;617;p61"/>
          <p:cNvSpPr txBox="1"/>
          <p:nvPr/>
        </p:nvSpPr>
        <p:spPr>
          <a:xfrm>
            <a:off x="2605100" y="2310150"/>
            <a:ext cx="3597300" cy="354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Montserrat ExtraBold"/>
                <a:ea typeface="Montserrat ExtraBold"/>
                <a:cs typeface="Montserrat ExtraBold"/>
                <a:sym typeface="Montserrat ExtraBold"/>
              </a:rPr>
              <a:t>Looking For A Cheap Renovation Company?</a:t>
            </a:r>
            <a:endParaRPr sz="1100">
              <a:latin typeface="Montserrat ExtraBold"/>
              <a:ea typeface="Montserrat ExtraBold"/>
              <a:cs typeface="Montserrat ExtraBold"/>
              <a:sym typeface="Montserrat ExtraBold"/>
            </a:endParaRPr>
          </a:p>
        </p:txBody>
      </p:sp>
      <p:sp>
        <p:nvSpPr>
          <p:cNvPr id="618" name="Google Shape;618;p61"/>
          <p:cNvSpPr txBox="1"/>
          <p:nvPr/>
        </p:nvSpPr>
        <p:spPr>
          <a:xfrm>
            <a:off x="6568525" y="2338300"/>
            <a:ext cx="2353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CC0000"/>
                </a:solidFill>
              </a:rPr>
              <a:t>Not using our approved messaging, wrong font for the heading.</a:t>
            </a:r>
            <a:endParaRPr sz="1200">
              <a:solidFill>
                <a:srgbClr val="CC0000"/>
              </a:solidFill>
            </a:endParaRPr>
          </a:p>
          <a:p>
            <a:pPr indent="0" lvl="0" marL="0" rtl="0" algn="l">
              <a:spcBef>
                <a:spcPts val="0"/>
              </a:spcBef>
              <a:spcAft>
                <a:spcPts val="0"/>
              </a:spcAft>
              <a:buNone/>
            </a:pPr>
            <a:r>
              <a:t/>
            </a:r>
            <a:endParaRPr sz="1200">
              <a:solidFill>
                <a:srgbClr val="CC0000"/>
              </a:solidFill>
            </a:endParaRPr>
          </a:p>
          <a:p>
            <a:pPr indent="0" lvl="0" marL="0" rtl="0" algn="l">
              <a:spcBef>
                <a:spcPts val="0"/>
              </a:spcBef>
              <a:spcAft>
                <a:spcPts val="0"/>
              </a:spcAft>
              <a:buNone/>
            </a:pPr>
            <a:r>
              <a:rPr lang="en" sz="1200">
                <a:solidFill>
                  <a:srgbClr val="CC0000"/>
                </a:solidFill>
              </a:rPr>
              <a:t>Poorly designed: e.g: Headline is smaller than call to action</a:t>
            </a:r>
            <a:endParaRPr sz="1200">
              <a:solidFill>
                <a:srgbClr val="CC0000"/>
              </a:solidFill>
            </a:endParaRPr>
          </a:p>
        </p:txBody>
      </p:sp>
      <p:cxnSp>
        <p:nvCxnSpPr>
          <p:cNvPr id="619" name="Google Shape;619;p61"/>
          <p:cNvCxnSpPr/>
          <p:nvPr/>
        </p:nvCxnSpPr>
        <p:spPr>
          <a:xfrm rot="10800000">
            <a:off x="6152725" y="2495538"/>
            <a:ext cx="376200" cy="0"/>
          </a:xfrm>
          <a:prstGeom prst="straightConnector1">
            <a:avLst/>
          </a:prstGeom>
          <a:noFill/>
          <a:ln cap="flat" cmpd="sng" w="9525">
            <a:solidFill>
              <a:srgbClr val="CC0000"/>
            </a:solidFill>
            <a:prstDash val="solid"/>
            <a:round/>
            <a:headEnd len="med" w="med" type="none"/>
            <a:tailEnd len="med" w="med" type="oval"/>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7"/>
          <p:cNvPicPr preferRelativeResize="0"/>
          <p:nvPr/>
        </p:nvPicPr>
        <p:blipFill>
          <a:blip r:embed="rId3">
            <a:alphaModFix amt="10000"/>
          </a:blip>
          <a:stretch>
            <a:fillRect/>
          </a:stretch>
        </p:blipFill>
        <p:spPr>
          <a:xfrm>
            <a:off x="-121626" y="1431425"/>
            <a:ext cx="3866849" cy="4033951"/>
          </a:xfrm>
          <a:prstGeom prst="rect">
            <a:avLst/>
          </a:prstGeom>
          <a:noFill/>
          <a:ln>
            <a:noFill/>
          </a:ln>
        </p:spPr>
      </p:pic>
      <p:sp>
        <p:nvSpPr>
          <p:cNvPr id="83" name="Google Shape;83;p17"/>
          <p:cNvSpPr txBox="1"/>
          <p:nvPr>
            <p:ph type="title"/>
          </p:nvPr>
        </p:nvSpPr>
        <p:spPr>
          <a:xfrm>
            <a:off x="311700" y="126175"/>
            <a:ext cx="8520600" cy="64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Designed the Refresh brand mark?</a:t>
            </a:r>
            <a:endParaRPr/>
          </a:p>
        </p:txBody>
      </p:sp>
      <p:sp>
        <p:nvSpPr>
          <p:cNvPr id="84" name="Google Shape;84;p17"/>
          <p:cNvSpPr txBox="1"/>
          <p:nvPr>
            <p:ph idx="1" type="body"/>
          </p:nvPr>
        </p:nvSpPr>
        <p:spPr>
          <a:xfrm>
            <a:off x="3126225" y="913900"/>
            <a:ext cx="5706000" cy="403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Barry Bloomfield creates brand platforms that provide the graphic foundation for communications. He holds a Masters Degree in Design from the Royal College of Art in London.</a:t>
            </a:r>
            <a:endParaRPr sz="1100">
              <a:solidFill>
                <a:schemeClr val="dk1"/>
              </a:solidFill>
            </a:endParaRPr>
          </a:p>
          <a:p>
            <a:pPr indent="0" lvl="0" marL="0" rtl="0" algn="l">
              <a:spcBef>
                <a:spcPts val="1000"/>
              </a:spcBef>
              <a:spcAft>
                <a:spcPts val="0"/>
              </a:spcAft>
              <a:buNone/>
            </a:pPr>
            <a:r>
              <a:rPr lang="en" sz="1100">
                <a:solidFill>
                  <a:schemeClr val="dk1"/>
                </a:solidFill>
              </a:rPr>
              <a:t>Barry’s branding and design experience is substantial. He initially trained under the guiding eye of Terence Conran. His portfolio includes some of the best known brands in the world. </a:t>
            </a:r>
            <a:endParaRPr sz="1100">
              <a:solidFill>
                <a:schemeClr val="dk1"/>
              </a:solidFill>
            </a:endParaRPr>
          </a:p>
          <a:p>
            <a:pPr indent="0" lvl="0" marL="0" rtl="0" algn="l">
              <a:spcBef>
                <a:spcPts val="1000"/>
              </a:spcBef>
              <a:spcAft>
                <a:spcPts val="0"/>
              </a:spcAft>
              <a:buNone/>
            </a:pPr>
            <a:r>
              <a:rPr lang="en" sz="1100">
                <a:solidFill>
                  <a:schemeClr val="dk1"/>
                </a:solidFill>
              </a:rPr>
              <a:t>Achievements include: he designed the Sellotape logo (as a brand leader in the UK, Sellotape won Superbrands' Most Trustworthy Brand Award in 2003, beating Rolls Royce); he was on the team that put the star back into the Heineken logo; he designed the Lux soap packaging globally; he developed a new brand mark and completely redesigned the store layout of the Boots chain of pharmacies in the UK (one of the biggest household name brands in the UK); he designed the livery for a Formula 1 Ferrari. The list goes on and on.</a:t>
            </a:r>
            <a:endParaRPr sz="1100">
              <a:solidFill>
                <a:schemeClr val="dk1"/>
              </a:solidFill>
            </a:endParaRPr>
          </a:p>
          <a:p>
            <a:pPr indent="0" lvl="0" marL="0" rtl="0" algn="l">
              <a:spcBef>
                <a:spcPts val="1000"/>
              </a:spcBef>
              <a:spcAft>
                <a:spcPts val="1000"/>
              </a:spcAft>
              <a:buNone/>
            </a:pPr>
            <a:r>
              <a:rPr lang="en" sz="1100">
                <a:solidFill>
                  <a:schemeClr val="dk1"/>
                </a:solidFill>
              </a:rPr>
              <a:t>Since moving to New Zealand in 1998, Barry has worked with companies including Lion Nathan, Merck, Sharp &amp; Dohme, Gravity Coffee, Firstland Wines, Hansells, Fletcher Challenge, SC Johnson, Carter Holt Harvey and of course, Refresh Renovations!</a:t>
            </a:r>
            <a:endParaRPr sz="1100">
              <a:solidFill>
                <a:schemeClr val="dk1"/>
              </a:solidFill>
            </a:endParaRPr>
          </a:p>
        </p:txBody>
      </p:sp>
      <p:pic>
        <p:nvPicPr>
          <p:cNvPr id="85" name="Google Shape;85;p17"/>
          <p:cNvPicPr preferRelativeResize="0"/>
          <p:nvPr/>
        </p:nvPicPr>
        <p:blipFill>
          <a:blip r:embed="rId4">
            <a:alphaModFix/>
          </a:blip>
          <a:stretch>
            <a:fillRect/>
          </a:stretch>
        </p:blipFill>
        <p:spPr>
          <a:xfrm>
            <a:off x="406750" y="1093450"/>
            <a:ext cx="2456325" cy="24563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62"/>
          <p:cNvSpPr txBox="1"/>
          <p:nvPr>
            <p:ph type="title"/>
          </p:nvPr>
        </p:nvSpPr>
        <p:spPr>
          <a:xfrm>
            <a:off x="311700" y="126175"/>
            <a:ext cx="4611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not </a:t>
            </a:r>
            <a:r>
              <a:rPr lang="en"/>
              <a:t>accepted</a:t>
            </a:r>
            <a:endParaRPr/>
          </a:p>
        </p:txBody>
      </p:sp>
      <p:sp>
        <p:nvSpPr>
          <p:cNvPr id="625" name="Google Shape;625;p62"/>
          <p:cNvSpPr txBox="1"/>
          <p:nvPr>
            <p:ph idx="2" type="title"/>
          </p:nvPr>
        </p:nvSpPr>
        <p:spPr>
          <a:xfrm>
            <a:off x="334475" y="608725"/>
            <a:ext cx="4875600" cy="4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The following is not permissible on the ads</a:t>
            </a:r>
            <a:endParaRPr sz="1400"/>
          </a:p>
        </p:txBody>
      </p:sp>
      <p:sp>
        <p:nvSpPr>
          <p:cNvPr id="626" name="Google Shape;626;p62"/>
          <p:cNvSpPr txBox="1"/>
          <p:nvPr/>
        </p:nvSpPr>
        <p:spPr>
          <a:xfrm>
            <a:off x="6973750" y="1730575"/>
            <a:ext cx="1792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CC0000"/>
                </a:solidFill>
              </a:rPr>
              <a:t>Ad focusses to </a:t>
            </a:r>
            <a:endParaRPr sz="1200">
              <a:solidFill>
                <a:srgbClr val="CC0000"/>
              </a:solidFill>
            </a:endParaRPr>
          </a:p>
          <a:p>
            <a:pPr indent="0" lvl="0" marL="0" rtl="0" algn="l">
              <a:spcBef>
                <a:spcPts val="0"/>
              </a:spcBef>
              <a:spcAft>
                <a:spcPts val="0"/>
              </a:spcAft>
              <a:buNone/>
            </a:pPr>
            <a:r>
              <a:rPr lang="en" sz="1200">
                <a:solidFill>
                  <a:srgbClr val="CC0000"/>
                </a:solidFill>
              </a:rPr>
              <a:t>much on individual franchisee</a:t>
            </a:r>
            <a:endParaRPr sz="1200">
              <a:solidFill>
                <a:srgbClr val="CC0000"/>
              </a:solidFill>
            </a:endParaRPr>
          </a:p>
        </p:txBody>
      </p:sp>
      <p:sp>
        <p:nvSpPr>
          <p:cNvPr id="627" name="Google Shape;627;p62"/>
          <p:cNvSpPr txBox="1"/>
          <p:nvPr/>
        </p:nvSpPr>
        <p:spPr>
          <a:xfrm>
            <a:off x="4971900" y="573300"/>
            <a:ext cx="2093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CC0000"/>
                </a:solidFill>
              </a:rPr>
              <a:t>Can’t use franchisee name as headline</a:t>
            </a:r>
            <a:endParaRPr sz="1200">
              <a:solidFill>
                <a:srgbClr val="CC0000"/>
              </a:solidFill>
            </a:endParaRPr>
          </a:p>
        </p:txBody>
      </p:sp>
      <p:cxnSp>
        <p:nvCxnSpPr>
          <p:cNvPr id="628" name="Google Shape;628;p62"/>
          <p:cNvCxnSpPr/>
          <p:nvPr/>
        </p:nvCxnSpPr>
        <p:spPr>
          <a:xfrm>
            <a:off x="1327925" y="2786500"/>
            <a:ext cx="827400" cy="0"/>
          </a:xfrm>
          <a:prstGeom prst="straightConnector1">
            <a:avLst/>
          </a:prstGeom>
          <a:noFill/>
          <a:ln cap="flat" cmpd="sng" w="9525">
            <a:solidFill>
              <a:srgbClr val="CC0000"/>
            </a:solidFill>
            <a:prstDash val="solid"/>
            <a:round/>
            <a:headEnd len="med" w="med" type="none"/>
            <a:tailEnd len="med" w="med" type="oval"/>
          </a:ln>
        </p:spPr>
      </p:cxnSp>
      <p:pic>
        <p:nvPicPr>
          <p:cNvPr id="629" name="Google Shape;629;p62"/>
          <p:cNvPicPr preferRelativeResize="0"/>
          <p:nvPr/>
        </p:nvPicPr>
        <p:blipFill>
          <a:blip r:embed="rId3">
            <a:alphaModFix/>
          </a:blip>
          <a:stretch>
            <a:fillRect/>
          </a:stretch>
        </p:blipFill>
        <p:spPr>
          <a:xfrm>
            <a:off x="1098575" y="1219701"/>
            <a:ext cx="5804624" cy="3224801"/>
          </a:xfrm>
          <a:prstGeom prst="rect">
            <a:avLst/>
          </a:prstGeom>
          <a:noFill/>
          <a:ln>
            <a:noFill/>
          </a:ln>
        </p:spPr>
      </p:pic>
      <p:sp>
        <p:nvSpPr>
          <p:cNvPr id="630" name="Google Shape;630;p62"/>
          <p:cNvSpPr txBox="1"/>
          <p:nvPr/>
        </p:nvSpPr>
        <p:spPr>
          <a:xfrm>
            <a:off x="3318975" y="4381375"/>
            <a:ext cx="3266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CC0000"/>
                </a:solidFill>
              </a:rPr>
              <a:t>Using own phone number that does not terminate at HO</a:t>
            </a:r>
            <a:endParaRPr sz="1200">
              <a:solidFill>
                <a:srgbClr val="CC0000"/>
              </a:solidFill>
            </a:endParaRPr>
          </a:p>
        </p:txBody>
      </p:sp>
      <p:cxnSp>
        <p:nvCxnSpPr>
          <p:cNvPr id="631" name="Google Shape;631;p62"/>
          <p:cNvCxnSpPr/>
          <p:nvPr/>
        </p:nvCxnSpPr>
        <p:spPr>
          <a:xfrm rot="10800000">
            <a:off x="3457650" y="4090400"/>
            <a:ext cx="0" cy="347400"/>
          </a:xfrm>
          <a:prstGeom prst="straightConnector1">
            <a:avLst/>
          </a:prstGeom>
          <a:noFill/>
          <a:ln cap="flat" cmpd="sng" w="9525">
            <a:solidFill>
              <a:srgbClr val="CC0000"/>
            </a:solidFill>
            <a:prstDash val="solid"/>
            <a:round/>
            <a:headEnd len="med" w="med" type="none"/>
            <a:tailEnd len="med" w="med" type="oval"/>
          </a:ln>
        </p:spPr>
      </p:cxnSp>
      <p:cxnSp>
        <p:nvCxnSpPr>
          <p:cNvPr id="632" name="Google Shape;632;p62"/>
          <p:cNvCxnSpPr/>
          <p:nvPr/>
        </p:nvCxnSpPr>
        <p:spPr>
          <a:xfrm>
            <a:off x="5127125" y="1178125"/>
            <a:ext cx="0" cy="471600"/>
          </a:xfrm>
          <a:prstGeom prst="straightConnector1">
            <a:avLst/>
          </a:prstGeom>
          <a:noFill/>
          <a:ln cap="flat" cmpd="sng" w="9525">
            <a:solidFill>
              <a:srgbClr val="CC0000"/>
            </a:solidFill>
            <a:prstDash val="solid"/>
            <a:round/>
            <a:headEnd len="med" w="med" type="none"/>
            <a:tailEnd len="med" w="med" type="oval"/>
          </a:ln>
        </p:spPr>
      </p:cxnSp>
      <p:cxnSp>
        <p:nvCxnSpPr>
          <p:cNvPr id="633" name="Google Shape;633;p62"/>
          <p:cNvCxnSpPr/>
          <p:nvPr/>
        </p:nvCxnSpPr>
        <p:spPr>
          <a:xfrm rot="10800000">
            <a:off x="6524050" y="1932000"/>
            <a:ext cx="449700" cy="0"/>
          </a:xfrm>
          <a:prstGeom prst="straightConnector1">
            <a:avLst/>
          </a:prstGeom>
          <a:noFill/>
          <a:ln cap="flat" cmpd="sng" w="9525">
            <a:solidFill>
              <a:srgbClr val="CC0000"/>
            </a:solidFill>
            <a:prstDash val="solid"/>
            <a:round/>
            <a:headEnd len="med" w="med" type="none"/>
            <a:tailEnd len="med" w="med" type="oval"/>
          </a:ln>
        </p:spPr>
      </p:cxnSp>
      <p:sp>
        <p:nvSpPr>
          <p:cNvPr id="634" name="Google Shape;634;p62"/>
          <p:cNvSpPr txBox="1"/>
          <p:nvPr/>
        </p:nvSpPr>
        <p:spPr>
          <a:xfrm>
            <a:off x="6973750" y="2632425"/>
            <a:ext cx="1792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CC0000"/>
                </a:solidFill>
              </a:rPr>
              <a:t>Subhead focuses on contacting franchisee directly</a:t>
            </a:r>
            <a:endParaRPr sz="1200">
              <a:solidFill>
                <a:srgbClr val="CC0000"/>
              </a:solidFill>
            </a:endParaRPr>
          </a:p>
        </p:txBody>
      </p:sp>
      <p:cxnSp>
        <p:nvCxnSpPr>
          <p:cNvPr id="635" name="Google Shape;635;p62"/>
          <p:cNvCxnSpPr/>
          <p:nvPr/>
        </p:nvCxnSpPr>
        <p:spPr>
          <a:xfrm rot="10800000">
            <a:off x="4976950" y="2833850"/>
            <a:ext cx="1996800" cy="0"/>
          </a:xfrm>
          <a:prstGeom prst="straightConnector1">
            <a:avLst/>
          </a:prstGeom>
          <a:noFill/>
          <a:ln cap="flat" cmpd="sng" w="9525">
            <a:solidFill>
              <a:srgbClr val="CC0000"/>
            </a:solidFill>
            <a:prstDash val="solid"/>
            <a:round/>
            <a:headEnd len="med" w="med" type="none"/>
            <a:tailEnd len="med" w="med" type="oval"/>
          </a:ln>
        </p:spPr>
      </p:cxnSp>
      <p:sp>
        <p:nvSpPr>
          <p:cNvPr id="636" name="Google Shape;636;p62"/>
          <p:cNvSpPr/>
          <p:nvPr/>
        </p:nvSpPr>
        <p:spPr>
          <a:xfrm>
            <a:off x="3356800" y="2159675"/>
            <a:ext cx="1985100" cy="24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pic>
        <p:nvPicPr>
          <p:cNvPr id="641" name="Google Shape;641;p63"/>
          <p:cNvPicPr preferRelativeResize="0"/>
          <p:nvPr/>
        </p:nvPicPr>
        <p:blipFill rotWithShape="1">
          <a:blip r:embed="rId3">
            <a:alphaModFix amt="10000"/>
          </a:blip>
          <a:srcRect b="7978" l="3147" r="0" t="0"/>
          <a:stretch/>
        </p:blipFill>
        <p:spPr>
          <a:xfrm>
            <a:off x="0" y="1431425"/>
            <a:ext cx="3745225" cy="3712075"/>
          </a:xfrm>
          <a:prstGeom prst="rect">
            <a:avLst/>
          </a:prstGeom>
          <a:noFill/>
          <a:ln>
            <a:noFill/>
          </a:ln>
        </p:spPr>
      </p:pic>
      <p:sp>
        <p:nvSpPr>
          <p:cNvPr id="642" name="Google Shape;642;p63"/>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Headlines that will not be approved</a:t>
            </a:r>
            <a:endParaRPr/>
          </a:p>
        </p:txBody>
      </p:sp>
      <p:sp>
        <p:nvSpPr>
          <p:cNvPr id="643" name="Google Shape;643;p63"/>
          <p:cNvSpPr txBox="1"/>
          <p:nvPr>
            <p:ph idx="1" type="body"/>
          </p:nvPr>
        </p:nvSpPr>
        <p:spPr>
          <a:xfrm>
            <a:off x="99300" y="1361475"/>
            <a:ext cx="5431500" cy="3274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[Franchisee Name]</a:t>
            </a:r>
            <a:endParaRPr/>
          </a:p>
          <a:p>
            <a:pPr indent="-342900" lvl="0" marL="457200" rtl="0" algn="l">
              <a:spcBef>
                <a:spcPts val="0"/>
              </a:spcBef>
              <a:spcAft>
                <a:spcPts val="0"/>
              </a:spcAft>
              <a:buSzPts val="1800"/>
              <a:buChar char="●"/>
            </a:pPr>
            <a:r>
              <a:rPr lang="en"/>
              <a:t>Call [Franchise Name]</a:t>
            </a:r>
            <a:endParaRPr/>
          </a:p>
          <a:p>
            <a:pPr indent="-342900" lvl="0" marL="457200" rtl="0" algn="l">
              <a:spcBef>
                <a:spcPts val="0"/>
              </a:spcBef>
              <a:spcAft>
                <a:spcPts val="0"/>
              </a:spcAft>
              <a:buSzPts val="1800"/>
              <a:buChar char="●"/>
            </a:pPr>
            <a:r>
              <a:rPr lang="en"/>
              <a:t>We make renovations sooooo easy</a:t>
            </a:r>
            <a:endParaRPr/>
          </a:p>
        </p:txBody>
      </p:sp>
      <p:sp>
        <p:nvSpPr>
          <p:cNvPr id="644" name="Google Shape;644;p63"/>
          <p:cNvSpPr txBox="1"/>
          <p:nvPr>
            <p:ph idx="2" type="title"/>
          </p:nvPr>
        </p:nvSpPr>
        <p:spPr>
          <a:xfrm>
            <a:off x="311700" y="638275"/>
            <a:ext cx="8520600" cy="8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The below headlines will not be approved for use. View </a:t>
            </a:r>
            <a:r>
              <a:rPr lang="en" sz="1400" u="sng">
                <a:solidFill>
                  <a:schemeClr val="hlink"/>
                </a:solidFill>
                <a:hlinkClick action="ppaction://hlinksldjump" r:id="rId4"/>
              </a:rPr>
              <a:t>list of approved headline examples</a:t>
            </a:r>
            <a:endParaRPr sz="1400"/>
          </a:p>
        </p:txBody>
      </p:sp>
      <p:sp>
        <p:nvSpPr>
          <p:cNvPr id="645" name="Google Shape;645;p63"/>
          <p:cNvSpPr txBox="1"/>
          <p:nvPr>
            <p:ph idx="1" type="body"/>
          </p:nvPr>
        </p:nvSpPr>
        <p:spPr>
          <a:xfrm>
            <a:off x="5530800" y="1361475"/>
            <a:ext cx="3097200" cy="3274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0000"/>
              </a:buClr>
              <a:buSzPts val="1800"/>
              <a:buChar char="●"/>
            </a:pPr>
            <a:r>
              <a:rPr lang="en">
                <a:solidFill>
                  <a:srgbClr val="FF0000"/>
                </a:solidFill>
              </a:rPr>
              <a:t>Using name</a:t>
            </a:r>
            <a:endParaRPr>
              <a:solidFill>
                <a:srgbClr val="FF0000"/>
              </a:solidFill>
            </a:endParaRPr>
          </a:p>
          <a:p>
            <a:pPr indent="-342900" lvl="0" marL="457200" rtl="0" algn="l">
              <a:spcBef>
                <a:spcPts val="0"/>
              </a:spcBef>
              <a:spcAft>
                <a:spcPts val="0"/>
              </a:spcAft>
              <a:buClr>
                <a:srgbClr val="FF0000"/>
              </a:buClr>
              <a:buSzPts val="1800"/>
              <a:buChar char="●"/>
            </a:pPr>
            <a:r>
              <a:rPr lang="en">
                <a:solidFill>
                  <a:srgbClr val="FF0000"/>
                </a:solidFill>
              </a:rPr>
              <a:t>Using name</a:t>
            </a:r>
            <a:endParaRPr>
              <a:solidFill>
                <a:srgbClr val="FF0000"/>
              </a:solidFill>
            </a:endParaRPr>
          </a:p>
          <a:p>
            <a:pPr indent="-342900" lvl="0" marL="457200" rtl="0" algn="l">
              <a:spcBef>
                <a:spcPts val="0"/>
              </a:spcBef>
              <a:spcAft>
                <a:spcPts val="0"/>
              </a:spcAft>
              <a:buClr>
                <a:srgbClr val="FF0000"/>
              </a:buClr>
              <a:buSzPts val="1800"/>
              <a:buChar char="●"/>
            </a:pPr>
            <a:r>
              <a:rPr lang="en">
                <a:solidFill>
                  <a:srgbClr val="FF0000"/>
                </a:solidFill>
              </a:rPr>
              <a:t>Bad Grammar</a:t>
            </a:r>
            <a:endParaRPr>
              <a:solidFill>
                <a:srgbClr val="FF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pic>
        <p:nvPicPr>
          <p:cNvPr id="650" name="Google Shape;650;p64"/>
          <p:cNvPicPr preferRelativeResize="0"/>
          <p:nvPr/>
        </p:nvPicPr>
        <p:blipFill rotWithShape="1">
          <a:blip r:embed="rId3">
            <a:alphaModFix amt="10000"/>
          </a:blip>
          <a:srcRect b="7978" l="3147" r="0" t="0"/>
          <a:stretch/>
        </p:blipFill>
        <p:spPr>
          <a:xfrm>
            <a:off x="0" y="1431425"/>
            <a:ext cx="3745225" cy="3712075"/>
          </a:xfrm>
          <a:prstGeom prst="rect">
            <a:avLst/>
          </a:prstGeom>
          <a:noFill/>
          <a:ln>
            <a:noFill/>
          </a:ln>
        </p:spPr>
      </p:pic>
      <p:pic>
        <p:nvPicPr>
          <p:cNvPr id="651" name="Google Shape;651;p64"/>
          <p:cNvPicPr preferRelativeResize="0"/>
          <p:nvPr/>
        </p:nvPicPr>
        <p:blipFill>
          <a:blip r:embed="rId4">
            <a:alphaModFix/>
          </a:blip>
          <a:stretch>
            <a:fillRect/>
          </a:stretch>
        </p:blipFill>
        <p:spPr>
          <a:xfrm>
            <a:off x="2504150" y="1861087"/>
            <a:ext cx="4121274" cy="2117025"/>
          </a:xfrm>
          <a:prstGeom prst="rect">
            <a:avLst/>
          </a:prstGeom>
          <a:noFill/>
          <a:ln>
            <a:noFill/>
          </a:ln>
          <a:effectLst>
            <a:outerShdw blurRad="57150" rotWithShape="0" algn="bl" dir="5400000" dist="19050">
              <a:srgbClr val="000000">
                <a:alpha val="50000"/>
              </a:srgbClr>
            </a:outerShdw>
          </a:effectLst>
        </p:spPr>
      </p:pic>
      <p:sp>
        <p:nvSpPr>
          <p:cNvPr id="652" name="Google Shape;652;p64"/>
          <p:cNvSpPr txBox="1"/>
          <p:nvPr>
            <p:ph type="title"/>
          </p:nvPr>
        </p:nvSpPr>
        <p:spPr>
          <a:xfrm>
            <a:off x="311700" y="126175"/>
            <a:ext cx="4611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not </a:t>
            </a:r>
            <a:r>
              <a:rPr lang="en"/>
              <a:t>accepted</a:t>
            </a:r>
            <a:endParaRPr/>
          </a:p>
        </p:txBody>
      </p:sp>
      <p:sp>
        <p:nvSpPr>
          <p:cNvPr id="653" name="Google Shape;653;p64"/>
          <p:cNvSpPr txBox="1"/>
          <p:nvPr>
            <p:ph idx="2" type="title"/>
          </p:nvPr>
        </p:nvSpPr>
        <p:spPr>
          <a:xfrm>
            <a:off x="334475" y="608725"/>
            <a:ext cx="7089300" cy="4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is not permissible on these Google ads</a:t>
            </a:r>
            <a:endParaRPr/>
          </a:p>
        </p:txBody>
      </p:sp>
      <p:sp>
        <p:nvSpPr>
          <p:cNvPr id="654" name="Google Shape;654;p64"/>
          <p:cNvSpPr/>
          <p:nvPr/>
        </p:nvSpPr>
        <p:spPr>
          <a:xfrm>
            <a:off x="2580350" y="2085000"/>
            <a:ext cx="3711300" cy="216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0000FF"/>
                </a:solidFill>
                <a:latin typeface="Open Sans"/>
                <a:ea typeface="Open Sans"/>
                <a:cs typeface="Open Sans"/>
                <a:sym typeface="Open Sans"/>
              </a:rPr>
              <a:t>Franchelle Oughton | Refresh Renovations Manawatu</a:t>
            </a:r>
            <a:endParaRPr sz="1100">
              <a:solidFill>
                <a:srgbClr val="0000FF"/>
              </a:solidFill>
              <a:latin typeface="Open Sans"/>
              <a:ea typeface="Open Sans"/>
              <a:cs typeface="Open Sans"/>
              <a:sym typeface="Open Sans"/>
            </a:endParaRPr>
          </a:p>
        </p:txBody>
      </p:sp>
      <p:sp>
        <p:nvSpPr>
          <p:cNvPr id="655" name="Google Shape;655;p64"/>
          <p:cNvSpPr/>
          <p:nvPr/>
        </p:nvSpPr>
        <p:spPr>
          <a:xfrm>
            <a:off x="2570850" y="2288000"/>
            <a:ext cx="40197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999999"/>
                </a:solidFill>
              </a:rPr>
              <a:t>Give me a call on 022 122 4307 - I would be happy to help you with your renovation.</a:t>
            </a:r>
            <a:endParaRPr sz="900">
              <a:solidFill>
                <a:srgbClr val="999999"/>
              </a:solidFill>
            </a:endParaRPr>
          </a:p>
        </p:txBody>
      </p:sp>
      <p:sp>
        <p:nvSpPr>
          <p:cNvPr id="656" name="Google Shape;656;p64"/>
          <p:cNvSpPr/>
          <p:nvPr/>
        </p:nvSpPr>
        <p:spPr>
          <a:xfrm>
            <a:off x="4586650" y="3359925"/>
            <a:ext cx="1858500" cy="216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0000FF"/>
                </a:solidFill>
              </a:rPr>
              <a:t>Check out my Facebook</a:t>
            </a:r>
            <a:endParaRPr sz="1000">
              <a:solidFill>
                <a:srgbClr val="0000FF"/>
              </a:solidFill>
            </a:endParaRPr>
          </a:p>
        </p:txBody>
      </p:sp>
      <p:sp>
        <p:nvSpPr>
          <p:cNvPr id="657" name="Google Shape;657;p64"/>
          <p:cNvSpPr txBox="1"/>
          <p:nvPr/>
        </p:nvSpPr>
        <p:spPr>
          <a:xfrm>
            <a:off x="301625" y="2015975"/>
            <a:ext cx="2093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CC0000"/>
                </a:solidFill>
              </a:rPr>
              <a:t>Can’t use franchisee name as headline</a:t>
            </a:r>
            <a:endParaRPr>
              <a:solidFill>
                <a:srgbClr val="CC0000"/>
              </a:solidFill>
            </a:endParaRPr>
          </a:p>
        </p:txBody>
      </p:sp>
      <p:cxnSp>
        <p:nvCxnSpPr>
          <p:cNvPr id="658" name="Google Shape;658;p64"/>
          <p:cNvCxnSpPr/>
          <p:nvPr/>
        </p:nvCxnSpPr>
        <p:spPr>
          <a:xfrm>
            <a:off x="2066325" y="2193000"/>
            <a:ext cx="558000" cy="0"/>
          </a:xfrm>
          <a:prstGeom prst="straightConnector1">
            <a:avLst/>
          </a:prstGeom>
          <a:noFill/>
          <a:ln cap="flat" cmpd="sng" w="9525">
            <a:solidFill>
              <a:srgbClr val="CC0000"/>
            </a:solidFill>
            <a:prstDash val="solid"/>
            <a:round/>
            <a:headEnd len="med" w="med" type="none"/>
            <a:tailEnd len="med" w="med" type="oval"/>
          </a:ln>
        </p:spPr>
      </p:cxnSp>
      <p:sp>
        <p:nvSpPr>
          <p:cNvPr id="659" name="Google Shape;659;p64"/>
          <p:cNvSpPr txBox="1"/>
          <p:nvPr/>
        </p:nvSpPr>
        <p:spPr>
          <a:xfrm>
            <a:off x="6734250" y="2193000"/>
            <a:ext cx="2236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CC0000"/>
                </a:solidFill>
              </a:rPr>
              <a:t>Using own phone number that does not terminate at HO</a:t>
            </a:r>
            <a:endParaRPr>
              <a:solidFill>
                <a:srgbClr val="CC0000"/>
              </a:solidFill>
            </a:endParaRPr>
          </a:p>
        </p:txBody>
      </p:sp>
      <p:cxnSp>
        <p:nvCxnSpPr>
          <p:cNvPr id="660" name="Google Shape;660;p64"/>
          <p:cNvCxnSpPr/>
          <p:nvPr/>
        </p:nvCxnSpPr>
        <p:spPr>
          <a:xfrm rot="10800000">
            <a:off x="4102700" y="2468425"/>
            <a:ext cx="2593200" cy="2400"/>
          </a:xfrm>
          <a:prstGeom prst="straightConnector1">
            <a:avLst/>
          </a:prstGeom>
          <a:noFill/>
          <a:ln cap="flat" cmpd="sng" w="9525">
            <a:solidFill>
              <a:srgbClr val="CC0000"/>
            </a:solidFill>
            <a:prstDash val="solid"/>
            <a:round/>
            <a:headEnd len="med" w="med" type="none"/>
            <a:tailEnd len="med" w="med" type="oval"/>
          </a:ln>
        </p:spPr>
      </p:cxnSp>
      <p:sp>
        <p:nvSpPr>
          <p:cNvPr id="661" name="Google Shape;661;p64"/>
          <p:cNvSpPr txBox="1"/>
          <p:nvPr/>
        </p:nvSpPr>
        <p:spPr>
          <a:xfrm>
            <a:off x="6738100" y="3292625"/>
            <a:ext cx="17928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CC0000"/>
                </a:solidFill>
              </a:rPr>
              <a:t>F</a:t>
            </a:r>
            <a:r>
              <a:rPr lang="en">
                <a:solidFill>
                  <a:srgbClr val="CC0000"/>
                </a:solidFill>
              </a:rPr>
              <a:t>ocuses on contacting franchisee directly / shouldn’t be creating own social page</a:t>
            </a:r>
            <a:endParaRPr>
              <a:solidFill>
                <a:srgbClr val="CC0000"/>
              </a:solidFill>
            </a:endParaRPr>
          </a:p>
        </p:txBody>
      </p:sp>
      <p:cxnSp>
        <p:nvCxnSpPr>
          <p:cNvPr id="662" name="Google Shape;662;p64"/>
          <p:cNvCxnSpPr/>
          <p:nvPr/>
        </p:nvCxnSpPr>
        <p:spPr>
          <a:xfrm flipH="1">
            <a:off x="6170200" y="3494050"/>
            <a:ext cx="567900" cy="3900"/>
          </a:xfrm>
          <a:prstGeom prst="straightConnector1">
            <a:avLst/>
          </a:prstGeom>
          <a:noFill/>
          <a:ln cap="flat" cmpd="sng" w="9525">
            <a:solidFill>
              <a:srgbClr val="CC0000"/>
            </a:solidFill>
            <a:prstDash val="solid"/>
            <a:round/>
            <a:headEnd len="med" w="med" type="none"/>
            <a:tailEnd len="med" w="med" type="oval"/>
          </a:ln>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8BF"/>
        </a:solidFill>
      </p:bgPr>
    </p:bg>
    <p:spTree>
      <p:nvGrpSpPr>
        <p:cNvPr id="666" name="Shape 666"/>
        <p:cNvGrpSpPr/>
        <p:nvPr/>
      </p:nvGrpSpPr>
      <p:grpSpPr>
        <a:xfrm>
          <a:off x="0" y="0"/>
          <a:ext cx="0" cy="0"/>
          <a:chOff x="0" y="0"/>
          <a:chExt cx="0" cy="0"/>
        </a:xfrm>
      </p:grpSpPr>
      <p:sp>
        <p:nvSpPr>
          <p:cNvPr id="667" name="Google Shape;667;p65"/>
          <p:cNvSpPr txBox="1"/>
          <p:nvPr>
            <p:ph idx="4294967295" type="title"/>
          </p:nvPr>
        </p:nvSpPr>
        <p:spPr>
          <a:xfrm>
            <a:off x="311700" y="2172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Open Sans"/>
                <a:ea typeface="Open Sans"/>
                <a:cs typeface="Open Sans"/>
                <a:sym typeface="Open Sans"/>
              </a:rPr>
              <a:t>Project Photogr</a:t>
            </a:r>
            <a:r>
              <a:rPr b="1" lang="en">
                <a:solidFill>
                  <a:schemeClr val="lt1"/>
                </a:solidFill>
                <a:latin typeface="Open Sans"/>
                <a:ea typeface="Open Sans"/>
                <a:cs typeface="Open Sans"/>
                <a:sym typeface="Open Sans"/>
              </a:rPr>
              <a:t>aph</a:t>
            </a:r>
            <a:r>
              <a:rPr b="1" lang="en">
                <a:solidFill>
                  <a:schemeClr val="lt1"/>
                </a:solidFill>
                <a:latin typeface="Open Sans"/>
                <a:ea typeface="Open Sans"/>
                <a:cs typeface="Open Sans"/>
                <a:sym typeface="Open Sans"/>
              </a:rPr>
              <a:t>y Guidelines</a:t>
            </a:r>
            <a:endParaRPr b="1">
              <a:solidFill>
                <a:schemeClr val="lt1"/>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id="672" name="Google Shape;672;p66"/>
          <p:cNvPicPr preferRelativeResize="0"/>
          <p:nvPr/>
        </p:nvPicPr>
        <p:blipFill>
          <a:blip r:embed="rId3">
            <a:alphaModFix amt="10000"/>
          </a:blip>
          <a:stretch>
            <a:fillRect/>
          </a:stretch>
        </p:blipFill>
        <p:spPr>
          <a:xfrm>
            <a:off x="-121626" y="1431425"/>
            <a:ext cx="3866849" cy="4033951"/>
          </a:xfrm>
          <a:prstGeom prst="rect">
            <a:avLst/>
          </a:prstGeom>
          <a:noFill/>
          <a:ln>
            <a:noFill/>
          </a:ln>
        </p:spPr>
      </p:pic>
      <p:sp>
        <p:nvSpPr>
          <p:cNvPr id="673" name="Google Shape;673;p66"/>
          <p:cNvSpPr txBox="1"/>
          <p:nvPr>
            <p:ph type="title"/>
          </p:nvPr>
        </p:nvSpPr>
        <p:spPr>
          <a:xfrm>
            <a:off x="311700" y="126175"/>
            <a:ext cx="8520600" cy="64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Photography Guidelines Summary</a:t>
            </a:r>
            <a:endParaRPr/>
          </a:p>
        </p:txBody>
      </p:sp>
      <p:sp>
        <p:nvSpPr>
          <p:cNvPr id="674" name="Google Shape;674;p66"/>
          <p:cNvSpPr txBox="1"/>
          <p:nvPr>
            <p:ph idx="1" type="body"/>
          </p:nvPr>
        </p:nvSpPr>
        <p:spPr>
          <a:xfrm>
            <a:off x="333250" y="770075"/>
            <a:ext cx="3786900" cy="408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chemeClr val="dk1"/>
                </a:solidFill>
              </a:rPr>
              <a:t>Required</a:t>
            </a:r>
            <a:endParaRPr b="1" sz="1400">
              <a:solidFill>
                <a:schemeClr val="dk1"/>
              </a:solidFill>
            </a:endParaRPr>
          </a:p>
          <a:p>
            <a:pPr indent="0" lvl="0" marL="0" rtl="0" algn="l">
              <a:spcBef>
                <a:spcPts val="0"/>
              </a:spcBef>
              <a:spcAft>
                <a:spcPts val="0"/>
              </a:spcAft>
              <a:buNone/>
            </a:pPr>
            <a:r>
              <a:rPr lang="en" sz="1400">
                <a:solidFill>
                  <a:schemeClr val="dk1"/>
                </a:solidFill>
              </a:rPr>
              <a:t>After photos professionally photographed following Refresh guidelines on following pages.</a:t>
            </a:r>
            <a:endParaRPr sz="1400">
              <a:solidFill>
                <a:schemeClr val="dk1"/>
              </a:solidFill>
            </a:endParaRPr>
          </a:p>
          <a:p>
            <a:pPr indent="0" lvl="0" marL="0" rtl="0" algn="l">
              <a:spcBef>
                <a:spcPts val="1600"/>
              </a:spcBef>
              <a:spcAft>
                <a:spcPts val="0"/>
              </a:spcAft>
              <a:buNone/>
            </a:pPr>
            <a:r>
              <a:rPr b="1" lang="en" sz="1400">
                <a:solidFill>
                  <a:schemeClr val="dk1"/>
                </a:solidFill>
              </a:rPr>
              <a:t>Required if submitted to editorial publications (eg news websites)</a:t>
            </a:r>
            <a:endParaRPr b="1" sz="1400">
              <a:solidFill>
                <a:schemeClr val="dk1"/>
              </a:solidFill>
            </a:endParaRPr>
          </a:p>
          <a:p>
            <a:pPr indent="0" lvl="0" marL="0" rtl="0" algn="l">
              <a:spcBef>
                <a:spcPts val="0"/>
              </a:spcBef>
              <a:spcAft>
                <a:spcPts val="0"/>
              </a:spcAft>
              <a:buNone/>
            </a:pPr>
            <a:r>
              <a:rPr lang="en" sz="1400">
                <a:solidFill>
                  <a:schemeClr val="dk1"/>
                </a:solidFill>
              </a:rPr>
              <a:t>Online publications always request that project photos have pictures of people in them (eg Homeowners / Renovation Consultant / Franchise Owner / Construction Team / Designers etc).</a:t>
            </a:r>
            <a:endParaRPr sz="1400">
              <a:solidFill>
                <a:schemeClr val="dk1"/>
              </a:solidFill>
            </a:endParaRPr>
          </a:p>
          <a:p>
            <a:pPr indent="0" lvl="0" marL="0" rtl="0" algn="l">
              <a:spcBef>
                <a:spcPts val="1600"/>
              </a:spcBef>
              <a:spcAft>
                <a:spcPts val="0"/>
              </a:spcAft>
              <a:buNone/>
            </a:pPr>
            <a:r>
              <a:rPr b="1" lang="en" sz="1400">
                <a:solidFill>
                  <a:schemeClr val="dk1"/>
                </a:solidFill>
              </a:rPr>
              <a:t>Required if entering people’s choice awards</a:t>
            </a:r>
            <a:endParaRPr b="1" sz="1400">
              <a:solidFill>
                <a:schemeClr val="dk1"/>
              </a:solidFill>
            </a:endParaRPr>
          </a:p>
          <a:p>
            <a:pPr indent="0" lvl="0" marL="0" rtl="0" algn="l">
              <a:spcBef>
                <a:spcPts val="0"/>
              </a:spcBef>
              <a:spcAft>
                <a:spcPts val="1600"/>
              </a:spcAft>
              <a:buNone/>
            </a:pPr>
            <a:r>
              <a:rPr lang="en" sz="1400">
                <a:solidFill>
                  <a:schemeClr val="dk1"/>
                </a:solidFill>
              </a:rPr>
              <a:t>Vertical video for promotion on social media.</a:t>
            </a:r>
            <a:endParaRPr sz="1400">
              <a:solidFill>
                <a:schemeClr val="dk1"/>
              </a:solidFill>
            </a:endParaRPr>
          </a:p>
        </p:txBody>
      </p:sp>
      <p:sp>
        <p:nvSpPr>
          <p:cNvPr id="675" name="Google Shape;675;p66"/>
          <p:cNvSpPr txBox="1"/>
          <p:nvPr>
            <p:ph idx="1" type="body"/>
          </p:nvPr>
        </p:nvSpPr>
        <p:spPr>
          <a:xfrm>
            <a:off x="4625100" y="770075"/>
            <a:ext cx="3965400" cy="408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chemeClr val="dk1"/>
                </a:solidFill>
              </a:rPr>
              <a:t>Preferable</a:t>
            </a:r>
            <a:endParaRPr b="1" sz="1400">
              <a:solidFill>
                <a:schemeClr val="dk1"/>
              </a:solidFill>
            </a:endParaRPr>
          </a:p>
          <a:p>
            <a:pPr indent="0" lvl="0" marL="0" rtl="0" algn="l">
              <a:spcBef>
                <a:spcPts val="0"/>
              </a:spcBef>
              <a:spcAft>
                <a:spcPts val="0"/>
              </a:spcAft>
              <a:buNone/>
            </a:pPr>
            <a:r>
              <a:rPr lang="en" sz="1400">
                <a:solidFill>
                  <a:schemeClr val="dk1"/>
                </a:solidFill>
              </a:rPr>
              <a:t>After photos taken from same angle of before and progress photos to enable us to show side by side before and after in marketing.</a:t>
            </a:r>
            <a:endParaRPr sz="1400">
              <a:solidFill>
                <a:schemeClr val="dk1"/>
              </a:solidFill>
            </a:endParaRPr>
          </a:p>
          <a:p>
            <a:pPr indent="0" lvl="0" marL="0" rtl="0" algn="l">
              <a:spcBef>
                <a:spcPts val="1600"/>
              </a:spcBef>
              <a:spcAft>
                <a:spcPts val="0"/>
              </a:spcAft>
              <a:buNone/>
            </a:pPr>
            <a:r>
              <a:rPr lang="en" sz="1400">
                <a:solidFill>
                  <a:schemeClr val="dk1"/>
                </a:solidFill>
              </a:rPr>
              <a:t>Before photos and videos (provided in both portrait and landscape mode).</a:t>
            </a:r>
            <a:endParaRPr sz="1400">
              <a:solidFill>
                <a:schemeClr val="dk1"/>
              </a:solidFill>
            </a:endParaRPr>
          </a:p>
          <a:p>
            <a:pPr indent="0" lvl="0" marL="0" rtl="0" algn="l">
              <a:spcBef>
                <a:spcPts val="1600"/>
              </a:spcBef>
              <a:spcAft>
                <a:spcPts val="1600"/>
              </a:spcAft>
              <a:buNone/>
            </a:pPr>
            <a:r>
              <a:rPr lang="en" sz="1400">
                <a:solidFill>
                  <a:schemeClr val="dk1"/>
                </a:solidFill>
              </a:rPr>
              <a:t>Progress photos and videos (provided in both portrait and landscape mode).</a:t>
            </a:r>
            <a:endParaRPr sz="1400">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AF47"/>
        </a:solidFill>
      </p:bgPr>
    </p:bg>
    <p:spTree>
      <p:nvGrpSpPr>
        <p:cNvPr id="679" name="Shape 679"/>
        <p:cNvGrpSpPr/>
        <p:nvPr/>
      </p:nvGrpSpPr>
      <p:grpSpPr>
        <a:xfrm>
          <a:off x="0" y="0"/>
          <a:ext cx="0" cy="0"/>
          <a:chOff x="0" y="0"/>
          <a:chExt cx="0" cy="0"/>
        </a:xfrm>
      </p:grpSpPr>
      <p:sp>
        <p:nvSpPr>
          <p:cNvPr id="680" name="Google Shape;680;p67"/>
          <p:cNvSpPr txBox="1"/>
          <p:nvPr>
            <p:ph idx="4294967295" type="title"/>
          </p:nvPr>
        </p:nvSpPr>
        <p:spPr>
          <a:xfrm>
            <a:off x="311700" y="2172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Open Sans"/>
                <a:ea typeface="Open Sans"/>
                <a:cs typeface="Open Sans"/>
                <a:sym typeface="Open Sans"/>
              </a:rPr>
              <a:t>Acceptable </a:t>
            </a:r>
            <a:r>
              <a:rPr b="1" lang="en">
                <a:solidFill>
                  <a:schemeClr val="lt1"/>
                </a:solidFill>
                <a:latin typeface="Open Sans"/>
                <a:ea typeface="Open Sans"/>
                <a:cs typeface="Open Sans"/>
                <a:sym typeface="Open Sans"/>
              </a:rPr>
              <a:t>Project</a:t>
            </a:r>
            <a:r>
              <a:rPr b="1" lang="en">
                <a:solidFill>
                  <a:schemeClr val="lt1"/>
                </a:solidFill>
                <a:latin typeface="Open Sans"/>
                <a:ea typeface="Open Sans"/>
                <a:cs typeface="Open Sans"/>
                <a:sym typeface="Open Sans"/>
              </a:rPr>
              <a:t> Photography</a:t>
            </a:r>
            <a:endParaRPr b="1">
              <a:solidFill>
                <a:schemeClr val="lt1"/>
              </a:solidFill>
              <a:latin typeface="Open Sans"/>
              <a:ea typeface="Open Sans"/>
              <a:cs typeface="Open Sans"/>
              <a:sym typeface="Open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68"/>
          <p:cNvSpPr txBox="1"/>
          <p:nvPr>
            <p:ph type="title"/>
          </p:nvPr>
        </p:nvSpPr>
        <p:spPr>
          <a:xfrm>
            <a:off x="311700" y="126175"/>
            <a:ext cx="8520600" cy="64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a:t>
            </a:r>
            <a:r>
              <a:rPr lang="en"/>
              <a:t> </a:t>
            </a:r>
            <a:r>
              <a:rPr lang="en"/>
              <a:t>Project Photography Examples</a:t>
            </a:r>
            <a:endParaRPr/>
          </a:p>
        </p:txBody>
      </p:sp>
      <p:pic>
        <p:nvPicPr>
          <p:cNvPr id="686" name="Google Shape;686;p68"/>
          <p:cNvPicPr preferRelativeResize="0"/>
          <p:nvPr/>
        </p:nvPicPr>
        <p:blipFill>
          <a:blip r:embed="rId3">
            <a:alphaModFix/>
          </a:blip>
          <a:stretch>
            <a:fillRect/>
          </a:stretch>
        </p:blipFill>
        <p:spPr>
          <a:xfrm>
            <a:off x="449150" y="833800"/>
            <a:ext cx="3652623" cy="2436281"/>
          </a:xfrm>
          <a:prstGeom prst="rect">
            <a:avLst/>
          </a:prstGeom>
          <a:noFill/>
          <a:ln>
            <a:noFill/>
          </a:ln>
          <a:effectLst>
            <a:outerShdw blurRad="57150" rotWithShape="0" algn="bl" dir="5400000" dist="19050">
              <a:srgbClr val="000000">
                <a:alpha val="50000"/>
              </a:srgbClr>
            </a:outerShdw>
          </a:effectLst>
        </p:spPr>
      </p:pic>
      <p:pic>
        <p:nvPicPr>
          <p:cNvPr id="687" name="Google Shape;687;p68"/>
          <p:cNvPicPr preferRelativeResize="0"/>
          <p:nvPr/>
        </p:nvPicPr>
        <p:blipFill>
          <a:blip r:embed="rId4">
            <a:alphaModFix/>
          </a:blip>
          <a:stretch>
            <a:fillRect/>
          </a:stretch>
        </p:blipFill>
        <p:spPr>
          <a:xfrm>
            <a:off x="4533450" y="833800"/>
            <a:ext cx="3652623" cy="2436275"/>
          </a:xfrm>
          <a:prstGeom prst="rect">
            <a:avLst/>
          </a:prstGeom>
          <a:noFill/>
          <a:ln>
            <a:noFill/>
          </a:ln>
          <a:effectLst>
            <a:outerShdw blurRad="57150" rotWithShape="0" algn="bl" dir="5400000" dist="19050">
              <a:srgbClr val="000000">
                <a:alpha val="50000"/>
              </a:srgbClr>
            </a:outerShdw>
          </a:effectLst>
        </p:spPr>
      </p:pic>
      <p:sp>
        <p:nvSpPr>
          <p:cNvPr id="688" name="Google Shape;688;p68"/>
          <p:cNvSpPr txBox="1"/>
          <p:nvPr>
            <p:ph idx="1" type="body"/>
          </p:nvPr>
        </p:nvSpPr>
        <p:spPr>
          <a:xfrm>
            <a:off x="340975" y="3389400"/>
            <a:ext cx="5076000" cy="1644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300"/>
              <a:t>Good lighting</a:t>
            </a:r>
            <a:r>
              <a:rPr lang="en" sz="1300"/>
              <a:t> - Images are nice and </a:t>
            </a:r>
            <a:r>
              <a:rPr lang="en" sz="1300"/>
              <a:t>bright </a:t>
            </a:r>
            <a:endParaRPr sz="1300"/>
          </a:p>
          <a:p>
            <a:pPr indent="0" lvl="0" marL="0" rtl="0" algn="l">
              <a:lnSpc>
                <a:spcPct val="100000"/>
              </a:lnSpc>
              <a:spcBef>
                <a:spcPts val="600"/>
              </a:spcBef>
              <a:spcAft>
                <a:spcPts val="0"/>
              </a:spcAft>
              <a:buNone/>
            </a:pPr>
            <a:r>
              <a:rPr b="1" lang="en" sz="1300"/>
              <a:t>Good angle</a:t>
            </a:r>
            <a:r>
              <a:rPr lang="en" sz="1300"/>
              <a:t> - Easy to see the kitchen and bathroom renovation</a:t>
            </a:r>
            <a:endParaRPr sz="1300"/>
          </a:p>
          <a:p>
            <a:pPr indent="0" lvl="0" marL="0" rtl="0" algn="l">
              <a:lnSpc>
                <a:spcPct val="100000"/>
              </a:lnSpc>
              <a:spcBef>
                <a:spcPts val="600"/>
              </a:spcBef>
              <a:spcAft>
                <a:spcPts val="0"/>
              </a:spcAft>
              <a:buNone/>
            </a:pPr>
            <a:r>
              <a:rPr b="1" lang="en" sz="1300">
                <a:solidFill>
                  <a:schemeClr val="dk1"/>
                </a:solidFill>
              </a:rPr>
              <a:t>Correct perspective</a:t>
            </a:r>
            <a:r>
              <a:rPr lang="en" sz="1300">
                <a:solidFill>
                  <a:schemeClr val="dk1"/>
                </a:solidFill>
              </a:rPr>
              <a:t> - The vertical wall lines are straight and </a:t>
            </a:r>
            <a:br>
              <a:rPr lang="en" sz="1300">
                <a:solidFill>
                  <a:schemeClr val="dk1"/>
                </a:solidFill>
              </a:rPr>
            </a:br>
            <a:r>
              <a:rPr lang="en" sz="1300">
                <a:solidFill>
                  <a:schemeClr val="dk1"/>
                </a:solidFill>
              </a:rPr>
              <a:t>not distorted from using a wide angle lens</a:t>
            </a:r>
            <a:endParaRPr sz="1300">
              <a:solidFill>
                <a:schemeClr val="dk1"/>
              </a:solidFill>
            </a:endParaRPr>
          </a:p>
          <a:p>
            <a:pPr indent="0" lvl="0" marL="0" rtl="0" algn="l">
              <a:lnSpc>
                <a:spcPct val="100000"/>
              </a:lnSpc>
              <a:spcBef>
                <a:spcPts val="600"/>
              </a:spcBef>
              <a:spcAft>
                <a:spcPts val="600"/>
              </a:spcAft>
              <a:buClr>
                <a:schemeClr val="dk1"/>
              </a:buClr>
              <a:buSzPts val="1100"/>
              <a:buFont typeface="Arial"/>
              <a:buNone/>
            </a:pPr>
            <a:r>
              <a:rPr b="1" lang="en" sz="1300">
                <a:solidFill>
                  <a:schemeClr val="dk1"/>
                </a:solidFill>
              </a:rPr>
              <a:t>Good colour balance</a:t>
            </a:r>
            <a:r>
              <a:rPr lang="en" sz="1300">
                <a:solidFill>
                  <a:schemeClr val="dk1"/>
                </a:solidFill>
              </a:rPr>
              <a:t> - The images look neutral i.e. the </a:t>
            </a:r>
            <a:br>
              <a:rPr lang="en" sz="1300">
                <a:solidFill>
                  <a:schemeClr val="dk1"/>
                </a:solidFill>
              </a:rPr>
            </a:br>
            <a:r>
              <a:rPr lang="en" sz="1300">
                <a:solidFill>
                  <a:schemeClr val="dk1"/>
                </a:solidFill>
              </a:rPr>
              <a:t>they don’t have a yellow, pink or blue tinge to them.</a:t>
            </a:r>
            <a:endParaRPr sz="1300">
              <a:solidFill>
                <a:schemeClr val="dk1"/>
              </a:solidFill>
            </a:endParaRPr>
          </a:p>
        </p:txBody>
      </p:sp>
      <p:sp>
        <p:nvSpPr>
          <p:cNvPr id="689" name="Google Shape;689;p68"/>
          <p:cNvSpPr txBox="1"/>
          <p:nvPr>
            <p:ph idx="1" type="body"/>
          </p:nvPr>
        </p:nvSpPr>
        <p:spPr>
          <a:xfrm>
            <a:off x="5561100" y="3389400"/>
            <a:ext cx="3193800" cy="1644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300"/>
              <a:t>See other good after examples here:</a:t>
            </a:r>
            <a:endParaRPr b="1" sz="1300"/>
          </a:p>
          <a:p>
            <a:pPr indent="0" lvl="0" marL="0" rtl="0" algn="l">
              <a:lnSpc>
                <a:spcPct val="100000"/>
              </a:lnSpc>
              <a:spcBef>
                <a:spcPts val="500"/>
              </a:spcBef>
              <a:spcAft>
                <a:spcPts val="0"/>
              </a:spcAft>
              <a:buNone/>
            </a:pPr>
            <a:r>
              <a:rPr lang="en" sz="1100" u="sng">
                <a:solidFill>
                  <a:schemeClr val="hlink"/>
                </a:solidFill>
                <a:hlinkClick r:id="rId5"/>
              </a:rPr>
              <a:t>Example 1</a:t>
            </a:r>
            <a:endParaRPr sz="1100">
              <a:solidFill>
                <a:srgbClr val="FF9900"/>
              </a:solidFill>
            </a:endParaRPr>
          </a:p>
          <a:p>
            <a:pPr indent="0" lvl="0" marL="0" rtl="0" algn="l">
              <a:lnSpc>
                <a:spcPct val="100000"/>
              </a:lnSpc>
              <a:spcBef>
                <a:spcPts val="500"/>
              </a:spcBef>
              <a:spcAft>
                <a:spcPts val="0"/>
              </a:spcAft>
              <a:buClr>
                <a:schemeClr val="dk1"/>
              </a:buClr>
              <a:buSzPts val="1100"/>
              <a:buFont typeface="Arial"/>
              <a:buNone/>
            </a:pPr>
            <a:r>
              <a:rPr lang="en" sz="1100" u="sng">
                <a:solidFill>
                  <a:schemeClr val="hlink"/>
                </a:solidFill>
                <a:hlinkClick r:id="rId6"/>
              </a:rPr>
              <a:t>Example 2</a:t>
            </a:r>
            <a:endParaRPr sz="1100">
              <a:solidFill>
                <a:srgbClr val="FF9900"/>
              </a:solidFill>
            </a:endParaRPr>
          </a:p>
          <a:p>
            <a:pPr indent="0" lvl="0" marL="0" rtl="0" algn="l">
              <a:lnSpc>
                <a:spcPct val="100000"/>
              </a:lnSpc>
              <a:spcBef>
                <a:spcPts val="500"/>
              </a:spcBef>
              <a:spcAft>
                <a:spcPts val="0"/>
              </a:spcAft>
              <a:buNone/>
            </a:pPr>
            <a:r>
              <a:rPr lang="en" sz="1100" u="sng">
                <a:solidFill>
                  <a:schemeClr val="hlink"/>
                </a:solidFill>
                <a:hlinkClick r:id="rId7"/>
              </a:rPr>
              <a:t>Example 3</a:t>
            </a:r>
            <a:endParaRPr sz="1100">
              <a:solidFill>
                <a:srgbClr val="FF9900"/>
              </a:solidFill>
            </a:endParaRPr>
          </a:p>
          <a:p>
            <a:pPr indent="0" lvl="0" marL="0" rtl="0" algn="l">
              <a:lnSpc>
                <a:spcPct val="100000"/>
              </a:lnSpc>
              <a:spcBef>
                <a:spcPts val="500"/>
              </a:spcBef>
              <a:spcAft>
                <a:spcPts val="0"/>
              </a:spcAft>
              <a:buNone/>
            </a:pPr>
            <a:r>
              <a:rPr lang="en" sz="1100" u="sng">
                <a:solidFill>
                  <a:schemeClr val="hlink"/>
                </a:solidFill>
                <a:hlinkClick r:id="rId8"/>
              </a:rPr>
              <a:t>Example 4</a:t>
            </a:r>
            <a:endParaRPr sz="1100"/>
          </a:p>
          <a:p>
            <a:pPr indent="0" lvl="0" marL="0" rtl="0" algn="l">
              <a:lnSpc>
                <a:spcPct val="100000"/>
              </a:lnSpc>
              <a:spcBef>
                <a:spcPts val="500"/>
              </a:spcBef>
              <a:spcAft>
                <a:spcPts val="500"/>
              </a:spcAft>
              <a:buClr>
                <a:schemeClr val="dk1"/>
              </a:buClr>
              <a:buSzPts val="1100"/>
              <a:buFont typeface="Arial"/>
              <a:buNone/>
            </a:pPr>
            <a:r>
              <a:rPr lang="en" sz="1100" u="sng">
                <a:solidFill>
                  <a:schemeClr val="hlink"/>
                </a:solidFill>
                <a:hlinkClick r:id="rId9"/>
              </a:rPr>
              <a:t>Example 5</a:t>
            </a:r>
            <a:endParaRPr sz="11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69"/>
          <p:cNvSpPr txBox="1"/>
          <p:nvPr>
            <p:ph type="title"/>
          </p:nvPr>
        </p:nvSpPr>
        <p:spPr>
          <a:xfrm>
            <a:off x="311700" y="126175"/>
            <a:ext cx="8520600" cy="64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a:t>
            </a:r>
            <a:r>
              <a:rPr lang="en"/>
              <a:t> Project Photography Examples</a:t>
            </a:r>
            <a:endParaRPr/>
          </a:p>
        </p:txBody>
      </p:sp>
      <p:pic>
        <p:nvPicPr>
          <p:cNvPr id="695" name="Google Shape;695;p69"/>
          <p:cNvPicPr preferRelativeResize="0"/>
          <p:nvPr/>
        </p:nvPicPr>
        <p:blipFill>
          <a:blip r:embed="rId3">
            <a:alphaModFix/>
          </a:blip>
          <a:stretch>
            <a:fillRect/>
          </a:stretch>
        </p:blipFill>
        <p:spPr>
          <a:xfrm>
            <a:off x="435825" y="3288975"/>
            <a:ext cx="2111652" cy="1408448"/>
          </a:xfrm>
          <a:prstGeom prst="rect">
            <a:avLst/>
          </a:prstGeom>
          <a:noFill/>
          <a:ln>
            <a:noFill/>
          </a:ln>
          <a:effectLst>
            <a:outerShdw blurRad="57150" rotWithShape="0" algn="bl" dir="5400000" dist="19050">
              <a:srgbClr val="000000">
                <a:alpha val="50000"/>
              </a:srgbClr>
            </a:outerShdw>
          </a:effectLst>
        </p:spPr>
      </p:pic>
      <p:pic>
        <p:nvPicPr>
          <p:cNvPr id="696" name="Google Shape;696;p69"/>
          <p:cNvPicPr preferRelativeResize="0"/>
          <p:nvPr/>
        </p:nvPicPr>
        <p:blipFill>
          <a:blip r:embed="rId4">
            <a:alphaModFix/>
          </a:blip>
          <a:stretch>
            <a:fillRect/>
          </a:stretch>
        </p:blipFill>
        <p:spPr>
          <a:xfrm>
            <a:off x="3678875" y="3288975"/>
            <a:ext cx="2111652" cy="1408448"/>
          </a:xfrm>
          <a:prstGeom prst="rect">
            <a:avLst/>
          </a:prstGeom>
          <a:noFill/>
          <a:ln>
            <a:noFill/>
          </a:ln>
          <a:effectLst>
            <a:outerShdw blurRad="57150" rotWithShape="0" algn="bl" dir="5400000" dist="19050">
              <a:srgbClr val="000000">
                <a:alpha val="50000"/>
              </a:srgbClr>
            </a:outerShdw>
          </a:effectLst>
        </p:spPr>
      </p:pic>
      <p:pic>
        <p:nvPicPr>
          <p:cNvPr id="697" name="Google Shape;697;p69"/>
          <p:cNvPicPr preferRelativeResize="0"/>
          <p:nvPr/>
        </p:nvPicPr>
        <p:blipFill rotWithShape="1">
          <a:blip r:embed="rId5">
            <a:alphaModFix/>
          </a:blip>
          <a:srcRect b="0" l="24625" r="12952" t="0"/>
          <a:stretch/>
        </p:blipFill>
        <p:spPr>
          <a:xfrm rot="-5400000">
            <a:off x="658452" y="686100"/>
            <a:ext cx="2210499" cy="2655752"/>
          </a:xfrm>
          <a:prstGeom prst="rect">
            <a:avLst/>
          </a:prstGeom>
          <a:noFill/>
          <a:ln>
            <a:noFill/>
          </a:ln>
          <a:effectLst>
            <a:outerShdw blurRad="57150" rotWithShape="0" algn="bl" dir="5400000" dist="19050">
              <a:srgbClr val="000000">
                <a:alpha val="50000"/>
              </a:srgbClr>
            </a:outerShdw>
          </a:effectLst>
        </p:spPr>
      </p:pic>
      <p:pic>
        <p:nvPicPr>
          <p:cNvPr id="698" name="Google Shape;698;p69"/>
          <p:cNvPicPr preferRelativeResize="0"/>
          <p:nvPr/>
        </p:nvPicPr>
        <p:blipFill rotWithShape="1">
          <a:blip r:embed="rId6">
            <a:alphaModFix/>
          </a:blip>
          <a:srcRect b="0" l="11704" r="20480" t="0"/>
          <a:stretch/>
        </p:blipFill>
        <p:spPr>
          <a:xfrm rot="-5400000">
            <a:off x="3798588" y="739762"/>
            <a:ext cx="2259400" cy="2498826"/>
          </a:xfrm>
          <a:prstGeom prst="rect">
            <a:avLst/>
          </a:prstGeom>
          <a:noFill/>
          <a:ln>
            <a:noFill/>
          </a:ln>
          <a:effectLst>
            <a:outerShdw blurRad="57150" rotWithShape="0" algn="bl" dir="5400000" dist="19050">
              <a:srgbClr val="000000">
                <a:alpha val="50000"/>
              </a:srgbClr>
            </a:outerShdw>
          </a:effectLst>
        </p:spPr>
      </p:pic>
      <p:sp>
        <p:nvSpPr>
          <p:cNvPr id="699" name="Google Shape;699;p69"/>
          <p:cNvSpPr txBox="1"/>
          <p:nvPr>
            <p:ph idx="1" type="body"/>
          </p:nvPr>
        </p:nvSpPr>
        <p:spPr>
          <a:xfrm>
            <a:off x="6423775" y="767575"/>
            <a:ext cx="2468700" cy="1519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300"/>
              <a:t>Before photos</a:t>
            </a:r>
            <a:r>
              <a:rPr lang="en" sz="1300"/>
              <a:t> taken from the same angle make it easy for us to display them on our website as before and afters. See an example </a:t>
            </a:r>
            <a:r>
              <a:rPr lang="en" sz="1300" u="sng">
                <a:solidFill>
                  <a:schemeClr val="hlink"/>
                </a:solidFill>
                <a:hlinkClick r:id="rId7"/>
              </a:rPr>
              <a:t>here</a:t>
            </a:r>
            <a:r>
              <a:rPr lang="en" sz="1300"/>
              <a:t>.</a:t>
            </a:r>
            <a:endParaRPr sz="1300"/>
          </a:p>
          <a:p>
            <a:pPr indent="0" lvl="0" marL="0" rtl="0" algn="l">
              <a:lnSpc>
                <a:spcPct val="100000"/>
              </a:lnSpc>
              <a:spcBef>
                <a:spcPts val="600"/>
              </a:spcBef>
              <a:spcAft>
                <a:spcPts val="0"/>
              </a:spcAft>
              <a:buNone/>
            </a:pPr>
            <a:r>
              <a:t/>
            </a:r>
            <a:endParaRPr sz="1300"/>
          </a:p>
          <a:p>
            <a:pPr indent="0" lvl="0" marL="0" rtl="0" algn="l">
              <a:lnSpc>
                <a:spcPct val="100000"/>
              </a:lnSpc>
              <a:spcBef>
                <a:spcPts val="600"/>
              </a:spcBef>
              <a:spcAft>
                <a:spcPts val="600"/>
              </a:spcAft>
              <a:buNone/>
            </a:pPr>
            <a:r>
              <a:t/>
            </a:r>
            <a:endParaRPr sz="13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70"/>
          <p:cNvSpPr/>
          <p:nvPr/>
        </p:nvSpPr>
        <p:spPr>
          <a:xfrm>
            <a:off x="5153275" y="3380025"/>
            <a:ext cx="3370200" cy="15510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70"/>
          <p:cNvSpPr txBox="1"/>
          <p:nvPr>
            <p:ph type="title"/>
          </p:nvPr>
        </p:nvSpPr>
        <p:spPr>
          <a:xfrm>
            <a:off x="311700" y="126175"/>
            <a:ext cx="8777100" cy="11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Vertical Video</a:t>
            </a:r>
            <a:r>
              <a:rPr lang="en"/>
              <a:t> Project Video Examples</a:t>
            </a:r>
            <a:endParaRPr/>
          </a:p>
          <a:p>
            <a:pPr indent="0" lvl="0" marL="0" rtl="0" algn="l">
              <a:spcBef>
                <a:spcPts val="0"/>
              </a:spcBef>
              <a:spcAft>
                <a:spcPts val="0"/>
              </a:spcAft>
              <a:buNone/>
            </a:pPr>
            <a:r>
              <a:rPr b="0" lang="en" sz="1500">
                <a:solidFill>
                  <a:schemeClr val="dk1"/>
                </a:solidFill>
              </a:rPr>
              <a:t>Submit vertical videos if you’d like to have your project entered into Peoples Choice Awards</a:t>
            </a:r>
            <a:endParaRPr b="0" sz="1500">
              <a:solidFill>
                <a:schemeClr val="dk1"/>
              </a:solidFill>
            </a:endParaRPr>
          </a:p>
        </p:txBody>
      </p:sp>
      <p:sp>
        <p:nvSpPr>
          <p:cNvPr id="706" name="Google Shape;706;p70"/>
          <p:cNvSpPr txBox="1"/>
          <p:nvPr>
            <p:ph idx="1" type="body"/>
          </p:nvPr>
        </p:nvSpPr>
        <p:spPr>
          <a:xfrm>
            <a:off x="5021250" y="1334200"/>
            <a:ext cx="2807400" cy="18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1"/>
                </a:solidFill>
              </a:rPr>
              <a:t>Required for social media and </a:t>
            </a:r>
            <a:br>
              <a:rPr b="1" lang="en" sz="1300">
                <a:solidFill>
                  <a:schemeClr val="dk1"/>
                </a:solidFill>
              </a:rPr>
            </a:br>
            <a:r>
              <a:rPr b="1" lang="en" sz="1300">
                <a:solidFill>
                  <a:schemeClr val="dk1"/>
                </a:solidFill>
              </a:rPr>
              <a:t>People’s Choice Awards entries</a:t>
            </a:r>
            <a:endParaRPr b="1" sz="1300">
              <a:solidFill>
                <a:schemeClr val="dk1"/>
              </a:solidFill>
            </a:endParaRPr>
          </a:p>
          <a:p>
            <a:pPr indent="0" lvl="0" marL="0" rtl="0" algn="l">
              <a:spcBef>
                <a:spcPts val="0"/>
              </a:spcBef>
              <a:spcAft>
                <a:spcPts val="0"/>
              </a:spcAft>
              <a:buNone/>
            </a:pPr>
            <a:r>
              <a:rPr lang="en" sz="1300">
                <a:solidFill>
                  <a:schemeClr val="dk1"/>
                </a:solidFill>
              </a:rPr>
              <a:t>In addition to professional photography vertical video is also required for promotion of project on social media and in the People’s Choice Awards.</a:t>
            </a:r>
            <a:endParaRPr sz="1300">
              <a:solidFill>
                <a:schemeClr val="dk1"/>
              </a:solidFill>
            </a:endParaRPr>
          </a:p>
          <a:p>
            <a:pPr indent="0" lvl="0" marL="0" rtl="0" algn="l">
              <a:spcBef>
                <a:spcPts val="1600"/>
              </a:spcBef>
              <a:spcAft>
                <a:spcPts val="1600"/>
              </a:spcAft>
              <a:buNone/>
            </a:pPr>
            <a:r>
              <a:t/>
            </a:r>
            <a:endParaRPr sz="1300">
              <a:solidFill>
                <a:schemeClr val="dk1"/>
              </a:solidFill>
            </a:endParaRPr>
          </a:p>
        </p:txBody>
      </p:sp>
      <p:pic>
        <p:nvPicPr>
          <p:cNvPr id="707" name="Google Shape;707;p70"/>
          <p:cNvPicPr preferRelativeResize="0"/>
          <p:nvPr/>
        </p:nvPicPr>
        <p:blipFill rotWithShape="1">
          <a:blip r:embed="rId3">
            <a:alphaModFix/>
          </a:blip>
          <a:srcRect b="9164" l="16789" r="17654" t="5503"/>
          <a:stretch/>
        </p:blipFill>
        <p:spPr>
          <a:xfrm>
            <a:off x="3413775" y="1404191"/>
            <a:ext cx="1153201" cy="2250609"/>
          </a:xfrm>
          <a:prstGeom prst="rect">
            <a:avLst/>
          </a:prstGeom>
          <a:noFill/>
          <a:ln>
            <a:noFill/>
          </a:ln>
        </p:spPr>
      </p:pic>
      <p:sp>
        <p:nvSpPr>
          <p:cNvPr id="708" name="Google Shape;708;p70"/>
          <p:cNvSpPr txBox="1"/>
          <p:nvPr>
            <p:ph idx="1" type="body"/>
          </p:nvPr>
        </p:nvSpPr>
        <p:spPr>
          <a:xfrm>
            <a:off x="3476625" y="1623500"/>
            <a:ext cx="1027500" cy="18120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100">
                <a:solidFill>
                  <a:srgbClr val="1155CC"/>
                </a:solidFill>
              </a:rPr>
              <a:t>Vertical video means holding your phone upright like this when shooting video.</a:t>
            </a:r>
            <a:endParaRPr sz="1100">
              <a:solidFill>
                <a:srgbClr val="1155CC"/>
              </a:solidFill>
            </a:endParaRPr>
          </a:p>
          <a:p>
            <a:pPr indent="0" lvl="0" marL="0" rtl="0" algn="ctr">
              <a:lnSpc>
                <a:spcPct val="100000"/>
              </a:lnSpc>
              <a:spcBef>
                <a:spcPts val="1600"/>
              </a:spcBef>
              <a:spcAft>
                <a:spcPts val="1600"/>
              </a:spcAft>
              <a:buNone/>
            </a:pPr>
            <a:r>
              <a:t/>
            </a:r>
            <a:endParaRPr sz="1100">
              <a:solidFill>
                <a:schemeClr val="dk1"/>
              </a:solidFill>
            </a:endParaRPr>
          </a:p>
        </p:txBody>
      </p:sp>
      <p:sp>
        <p:nvSpPr>
          <p:cNvPr id="709" name="Google Shape;709;p70"/>
          <p:cNvSpPr txBox="1"/>
          <p:nvPr>
            <p:ph idx="1" type="body"/>
          </p:nvPr>
        </p:nvSpPr>
        <p:spPr>
          <a:xfrm>
            <a:off x="532975" y="4262400"/>
            <a:ext cx="3292500" cy="68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chemeClr val="dk1"/>
                </a:solidFill>
              </a:rPr>
              <a:t>Vertical</a:t>
            </a:r>
            <a:r>
              <a:rPr b="1" lang="en" sz="1300">
                <a:solidFill>
                  <a:schemeClr val="dk1"/>
                </a:solidFill>
              </a:rPr>
              <a:t> video example </a:t>
            </a:r>
            <a:endParaRPr b="1" sz="1300">
              <a:solidFill>
                <a:schemeClr val="dk1"/>
              </a:solidFill>
            </a:endParaRPr>
          </a:p>
          <a:p>
            <a:pPr indent="0" lvl="0" marL="0" rtl="0" algn="ctr">
              <a:spcBef>
                <a:spcPts val="0"/>
              </a:spcBef>
              <a:spcAft>
                <a:spcPts val="0"/>
              </a:spcAft>
              <a:buNone/>
            </a:pPr>
            <a:r>
              <a:rPr lang="en" sz="1300" u="sng">
                <a:solidFill>
                  <a:schemeClr val="hlink"/>
                </a:solidFill>
                <a:hlinkClick r:id="rId4"/>
              </a:rPr>
              <a:t>(</a:t>
            </a:r>
            <a:r>
              <a:rPr lang="en" sz="1300" u="sng">
                <a:solidFill>
                  <a:schemeClr val="hlink"/>
                </a:solidFill>
                <a:hlinkClick r:id="rId5"/>
              </a:rPr>
              <a:t>click here to view a tiktok example)</a:t>
            </a:r>
            <a:endParaRPr sz="1300">
              <a:solidFill>
                <a:schemeClr val="accent5"/>
              </a:solidFill>
            </a:endParaRPr>
          </a:p>
          <a:p>
            <a:pPr indent="0" lvl="0" marL="0" rtl="0" algn="l">
              <a:spcBef>
                <a:spcPts val="0"/>
              </a:spcBef>
              <a:spcAft>
                <a:spcPts val="1600"/>
              </a:spcAft>
              <a:buNone/>
            </a:pPr>
            <a:r>
              <a:t/>
            </a:r>
            <a:endParaRPr sz="1300">
              <a:solidFill>
                <a:schemeClr val="dk1"/>
              </a:solidFill>
            </a:endParaRPr>
          </a:p>
        </p:txBody>
      </p:sp>
      <p:pic>
        <p:nvPicPr>
          <p:cNvPr id="710" name="Google Shape;710;p70"/>
          <p:cNvPicPr preferRelativeResize="0"/>
          <p:nvPr/>
        </p:nvPicPr>
        <p:blipFill rotWithShape="1">
          <a:blip r:embed="rId6">
            <a:alphaModFix/>
          </a:blip>
          <a:srcRect b="0" l="0" r="0" t="6950"/>
          <a:stretch/>
        </p:blipFill>
        <p:spPr>
          <a:xfrm>
            <a:off x="1413850" y="1011275"/>
            <a:ext cx="1592525" cy="3208125"/>
          </a:xfrm>
          <a:prstGeom prst="rect">
            <a:avLst/>
          </a:prstGeom>
          <a:noFill/>
          <a:ln>
            <a:noFill/>
          </a:ln>
        </p:spPr>
      </p:pic>
      <p:pic>
        <p:nvPicPr>
          <p:cNvPr id="711" name="Google Shape;711;p70"/>
          <p:cNvPicPr preferRelativeResize="0"/>
          <p:nvPr/>
        </p:nvPicPr>
        <p:blipFill rotWithShape="1">
          <a:blip r:embed="rId7">
            <a:alphaModFix/>
          </a:blip>
          <a:srcRect b="24220" l="32074" r="33122" t="1529"/>
          <a:stretch/>
        </p:blipFill>
        <p:spPr>
          <a:xfrm>
            <a:off x="5310050" y="3435500"/>
            <a:ext cx="945900" cy="1345450"/>
          </a:xfrm>
          <a:prstGeom prst="rect">
            <a:avLst/>
          </a:prstGeom>
          <a:noFill/>
          <a:ln>
            <a:noFill/>
          </a:ln>
        </p:spPr>
      </p:pic>
      <p:sp>
        <p:nvSpPr>
          <p:cNvPr id="712" name="Google Shape;712;p70"/>
          <p:cNvSpPr txBox="1"/>
          <p:nvPr>
            <p:ph idx="1" type="body"/>
          </p:nvPr>
        </p:nvSpPr>
        <p:spPr>
          <a:xfrm>
            <a:off x="6336600" y="3615525"/>
            <a:ext cx="1961700" cy="108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1"/>
                </a:solidFill>
              </a:rPr>
              <a:t>TIP</a:t>
            </a:r>
            <a:endParaRPr b="1" sz="1300">
              <a:solidFill>
                <a:schemeClr val="dk1"/>
              </a:solidFill>
            </a:endParaRPr>
          </a:p>
          <a:p>
            <a:pPr indent="0" lvl="0" marL="0" rtl="0" algn="l">
              <a:spcBef>
                <a:spcPts val="0"/>
              </a:spcBef>
              <a:spcAft>
                <a:spcPts val="0"/>
              </a:spcAft>
              <a:buNone/>
            </a:pPr>
            <a:r>
              <a:rPr lang="en" sz="1300">
                <a:solidFill>
                  <a:schemeClr val="dk1"/>
                </a:solidFill>
              </a:rPr>
              <a:t>Using a gimbal will help to reduce shake and noise</a:t>
            </a:r>
            <a:endParaRPr sz="1300">
              <a:solidFill>
                <a:schemeClr val="dk1"/>
              </a:solidFill>
            </a:endParaRPr>
          </a:p>
          <a:p>
            <a:pPr indent="0" lvl="0" marL="0" rtl="0" algn="l">
              <a:spcBef>
                <a:spcPts val="1600"/>
              </a:spcBef>
              <a:spcAft>
                <a:spcPts val="1600"/>
              </a:spcAft>
              <a:buNone/>
            </a:pPr>
            <a:r>
              <a:t/>
            </a:r>
            <a:endParaRPr sz="1300">
              <a:solidFill>
                <a:schemeClr val="dk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71"/>
          <p:cNvSpPr txBox="1"/>
          <p:nvPr>
            <p:ph type="title"/>
          </p:nvPr>
        </p:nvSpPr>
        <p:spPr>
          <a:xfrm>
            <a:off x="311700" y="126175"/>
            <a:ext cx="8520600" cy="89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News Media</a:t>
            </a:r>
            <a:r>
              <a:rPr lang="en"/>
              <a:t> Project Photo Examples</a:t>
            </a:r>
            <a:endParaRPr/>
          </a:p>
          <a:p>
            <a:pPr indent="0" lvl="0" marL="0" rtl="0" algn="l">
              <a:spcBef>
                <a:spcPts val="0"/>
              </a:spcBef>
              <a:spcAft>
                <a:spcPts val="0"/>
              </a:spcAft>
              <a:buNone/>
            </a:pPr>
            <a:r>
              <a:rPr b="0" lang="en" sz="1600"/>
              <a:t>Submit these if you’d like to have your project submitted to the media as a press release</a:t>
            </a:r>
            <a:endParaRPr/>
          </a:p>
        </p:txBody>
      </p:sp>
      <p:sp>
        <p:nvSpPr>
          <p:cNvPr id="718" name="Google Shape;718;p71"/>
          <p:cNvSpPr txBox="1"/>
          <p:nvPr>
            <p:ph idx="1" type="body"/>
          </p:nvPr>
        </p:nvSpPr>
        <p:spPr>
          <a:xfrm>
            <a:off x="5796900" y="1096650"/>
            <a:ext cx="3035400" cy="222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1"/>
                </a:solidFill>
              </a:rPr>
              <a:t>Required</a:t>
            </a:r>
            <a:endParaRPr b="1"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Professional photos of project </a:t>
            </a:r>
            <a:endParaRPr sz="1300">
              <a:solidFill>
                <a:schemeClr val="dk1"/>
              </a:solidFill>
            </a:endParaRPr>
          </a:p>
          <a:p>
            <a:pPr indent="-311150" lvl="0" marL="457200" rtl="0" algn="l">
              <a:spcBef>
                <a:spcPts val="600"/>
              </a:spcBef>
              <a:spcAft>
                <a:spcPts val="0"/>
              </a:spcAft>
              <a:buClr>
                <a:schemeClr val="dk1"/>
              </a:buClr>
              <a:buSzPts val="1300"/>
              <a:buChar char="●"/>
            </a:pPr>
            <a:r>
              <a:rPr lang="en" sz="1300">
                <a:solidFill>
                  <a:schemeClr val="dk1"/>
                </a:solidFill>
              </a:rPr>
              <a:t>Some photos need to have people in them (Homeowners / Renovation Consultant / Franchise Owner / Construction Team / Designers etc)</a:t>
            </a:r>
            <a:endParaRPr sz="1300">
              <a:solidFill>
                <a:schemeClr val="dk1"/>
              </a:solidFill>
            </a:endParaRPr>
          </a:p>
        </p:txBody>
      </p:sp>
      <p:pic>
        <p:nvPicPr>
          <p:cNvPr id="719" name="Google Shape;719;p71"/>
          <p:cNvPicPr preferRelativeResize="0"/>
          <p:nvPr/>
        </p:nvPicPr>
        <p:blipFill>
          <a:blip r:embed="rId3">
            <a:alphaModFix/>
          </a:blip>
          <a:stretch>
            <a:fillRect/>
          </a:stretch>
        </p:blipFill>
        <p:spPr>
          <a:xfrm>
            <a:off x="410425" y="1184200"/>
            <a:ext cx="5270077" cy="345590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Refresh Logo</a:t>
            </a:r>
            <a:endParaRPr/>
          </a:p>
        </p:txBody>
      </p:sp>
      <p:pic>
        <p:nvPicPr>
          <p:cNvPr id="91" name="Google Shape;91;p18"/>
          <p:cNvPicPr preferRelativeResize="0"/>
          <p:nvPr/>
        </p:nvPicPr>
        <p:blipFill>
          <a:blip r:embed="rId3">
            <a:alphaModFix/>
          </a:blip>
          <a:stretch>
            <a:fillRect/>
          </a:stretch>
        </p:blipFill>
        <p:spPr>
          <a:xfrm>
            <a:off x="4154998" y="2406125"/>
            <a:ext cx="1983549" cy="1983576"/>
          </a:xfrm>
          <a:prstGeom prst="rect">
            <a:avLst/>
          </a:prstGeom>
          <a:noFill/>
          <a:ln>
            <a:noFill/>
          </a:ln>
        </p:spPr>
      </p:pic>
      <p:pic>
        <p:nvPicPr>
          <p:cNvPr id="92" name="Google Shape;92;p18"/>
          <p:cNvPicPr preferRelativeResize="0"/>
          <p:nvPr/>
        </p:nvPicPr>
        <p:blipFill>
          <a:blip r:embed="rId4">
            <a:alphaModFix/>
          </a:blip>
          <a:stretch>
            <a:fillRect/>
          </a:stretch>
        </p:blipFill>
        <p:spPr>
          <a:xfrm>
            <a:off x="550775" y="2555738"/>
            <a:ext cx="2686651" cy="1511225"/>
          </a:xfrm>
          <a:prstGeom prst="rect">
            <a:avLst/>
          </a:prstGeom>
          <a:noFill/>
          <a:ln>
            <a:noFill/>
          </a:ln>
        </p:spPr>
      </p:pic>
      <p:sp>
        <p:nvSpPr>
          <p:cNvPr id="93" name="Google Shape;93;p18"/>
          <p:cNvSpPr txBox="1"/>
          <p:nvPr>
            <p:ph idx="1" type="body"/>
          </p:nvPr>
        </p:nvSpPr>
        <p:spPr>
          <a:xfrm>
            <a:off x="550775" y="1054850"/>
            <a:ext cx="2520000" cy="117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chemeClr val="dk1"/>
                </a:solidFill>
              </a:rPr>
              <a:t>1 - Primary </a:t>
            </a:r>
            <a:r>
              <a:rPr b="1" lang="en" sz="1400">
                <a:solidFill>
                  <a:schemeClr val="dk1"/>
                </a:solidFill>
              </a:rPr>
              <a:t>Refresh </a:t>
            </a:r>
            <a:r>
              <a:rPr b="1" lang="en" sz="1400">
                <a:solidFill>
                  <a:schemeClr val="dk1"/>
                </a:solidFill>
              </a:rPr>
              <a:t>Logo</a:t>
            </a:r>
            <a:endParaRPr b="1" sz="14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This the primary Refresh Logo and the prefer version to use on marketing collateral and signage. The Refresh logo should where possible always be used on a white background.</a:t>
            </a:r>
            <a:endParaRPr sz="1100">
              <a:solidFill>
                <a:schemeClr val="dk1"/>
              </a:solidFill>
            </a:endParaRPr>
          </a:p>
          <a:p>
            <a:pPr indent="0" lvl="0" marL="0" rtl="0" algn="l">
              <a:spcBef>
                <a:spcPts val="0"/>
              </a:spcBef>
              <a:spcAft>
                <a:spcPts val="0"/>
              </a:spcAft>
              <a:buNone/>
            </a:pPr>
            <a:r>
              <a:t/>
            </a:r>
            <a:endParaRPr b="1" sz="1400">
              <a:solidFill>
                <a:schemeClr val="dk1"/>
              </a:solidFill>
            </a:endParaRPr>
          </a:p>
        </p:txBody>
      </p:sp>
      <p:sp>
        <p:nvSpPr>
          <p:cNvPr id="94" name="Google Shape;94;p18"/>
          <p:cNvSpPr txBox="1"/>
          <p:nvPr>
            <p:ph idx="1" type="body"/>
          </p:nvPr>
        </p:nvSpPr>
        <p:spPr>
          <a:xfrm>
            <a:off x="4025800" y="1054850"/>
            <a:ext cx="2520000" cy="117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chemeClr val="dk1"/>
                </a:solidFill>
              </a:rPr>
              <a:t>2</a:t>
            </a:r>
            <a:r>
              <a:rPr b="1" lang="en" sz="1400">
                <a:solidFill>
                  <a:schemeClr val="dk1"/>
                </a:solidFill>
              </a:rPr>
              <a:t> - </a:t>
            </a:r>
            <a:r>
              <a:rPr b="1" lang="en" sz="1400">
                <a:solidFill>
                  <a:schemeClr val="dk1"/>
                </a:solidFill>
              </a:rPr>
              <a:t>Secondary, Refresh Tower Logo</a:t>
            </a:r>
            <a:endParaRPr b="1" sz="1400">
              <a:solidFill>
                <a:schemeClr val="dk1"/>
              </a:solidFill>
            </a:endParaRPr>
          </a:p>
          <a:p>
            <a:pPr indent="0" lvl="0" marL="0" rtl="0" algn="l">
              <a:spcBef>
                <a:spcPts val="0"/>
              </a:spcBef>
              <a:spcAft>
                <a:spcPts val="0"/>
              </a:spcAft>
              <a:buNone/>
            </a:pPr>
            <a:r>
              <a:rPr lang="en" sz="1100">
                <a:solidFill>
                  <a:schemeClr val="dk1"/>
                </a:solidFill>
              </a:rPr>
              <a:t>This the primary Refresh Logo and the prefer version to use on marketing collateral and signage.</a:t>
            </a:r>
            <a:endParaRPr sz="1100">
              <a:solidFill>
                <a:schemeClr val="dk1"/>
              </a:solidFill>
            </a:endParaRPr>
          </a:p>
          <a:p>
            <a:pPr indent="0" lvl="0" marL="0" rtl="0" algn="l">
              <a:spcBef>
                <a:spcPts val="0"/>
              </a:spcBef>
              <a:spcAft>
                <a:spcPts val="0"/>
              </a:spcAft>
              <a:buNone/>
            </a:pPr>
            <a:r>
              <a:t/>
            </a:r>
            <a:endParaRPr b="1" sz="1400">
              <a:solidFill>
                <a:schemeClr val="dk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8E00"/>
        </a:solidFill>
      </p:bgPr>
    </p:bg>
    <p:spTree>
      <p:nvGrpSpPr>
        <p:cNvPr id="723" name="Shape 723"/>
        <p:cNvGrpSpPr/>
        <p:nvPr/>
      </p:nvGrpSpPr>
      <p:grpSpPr>
        <a:xfrm>
          <a:off x="0" y="0"/>
          <a:ext cx="0" cy="0"/>
          <a:chOff x="0" y="0"/>
          <a:chExt cx="0" cy="0"/>
        </a:xfrm>
      </p:grpSpPr>
      <p:sp>
        <p:nvSpPr>
          <p:cNvPr id="724" name="Google Shape;724;p72"/>
          <p:cNvSpPr txBox="1"/>
          <p:nvPr>
            <p:ph idx="4294967295" type="title"/>
          </p:nvPr>
        </p:nvSpPr>
        <p:spPr>
          <a:xfrm>
            <a:off x="311700" y="2172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Open Sans"/>
                <a:ea typeface="Open Sans"/>
                <a:cs typeface="Open Sans"/>
                <a:sym typeface="Open Sans"/>
              </a:rPr>
              <a:t>Unacceptable </a:t>
            </a:r>
            <a:r>
              <a:rPr b="1" lang="en">
                <a:solidFill>
                  <a:schemeClr val="lt1"/>
                </a:solidFill>
                <a:latin typeface="Open Sans"/>
                <a:ea typeface="Open Sans"/>
                <a:cs typeface="Open Sans"/>
                <a:sym typeface="Open Sans"/>
              </a:rPr>
              <a:t>Project Photography </a:t>
            </a:r>
            <a:endParaRPr b="1">
              <a:solidFill>
                <a:schemeClr val="lt1"/>
              </a:solidFill>
              <a:latin typeface="Open Sans"/>
              <a:ea typeface="Open Sans"/>
              <a:cs typeface="Open Sans"/>
              <a:sym typeface="Open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73"/>
          <p:cNvSpPr txBox="1"/>
          <p:nvPr>
            <p:ph type="title"/>
          </p:nvPr>
        </p:nvSpPr>
        <p:spPr>
          <a:xfrm>
            <a:off x="311700" y="126175"/>
            <a:ext cx="8520600" cy="64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Una</a:t>
            </a:r>
            <a:r>
              <a:rPr lang="en"/>
              <a:t>cceptable Project Photography Examples</a:t>
            </a:r>
            <a:endParaRPr/>
          </a:p>
        </p:txBody>
      </p:sp>
      <p:sp>
        <p:nvSpPr>
          <p:cNvPr id="730" name="Google Shape;730;p73"/>
          <p:cNvSpPr txBox="1"/>
          <p:nvPr>
            <p:ph idx="1" type="body"/>
          </p:nvPr>
        </p:nvSpPr>
        <p:spPr>
          <a:xfrm>
            <a:off x="5923450" y="767575"/>
            <a:ext cx="2977500" cy="3883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200">
                <a:solidFill>
                  <a:schemeClr val="dk1"/>
                </a:solidFill>
              </a:rPr>
              <a:t>Reason not accepted</a:t>
            </a:r>
            <a:endParaRPr b="1" sz="1200">
              <a:solidFill>
                <a:schemeClr val="dk1"/>
              </a:solidFill>
            </a:endParaRPr>
          </a:p>
          <a:p>
            <a:pPr indent="-304800" lvl="0" marL="457200" rtl="0" algn="l">
              <a:lnSpc>
                <a:spcPct val="100000"/>
              </a:lnSpc>
              <a:spcBef>
                <a:spcPts val="700"/>
              </a:spcBef>
              <a:spcAft>
                <a:spcPts val="0"/>
              </a:spcAft>
              <a:buClr>
                <a:schemeClr val="dk1"/>
              </a:buClr>
              <a:buSzPts val="1200"/>
              <a:buChar char="●"/>
            </a:pPr>
            <a:r>
              <a:rPr lang="en" sz="1200">
                <a:solidFill>
                  <a:schemeClr val="dk1"/>
                </a:solidFill>
              </a:rPr>
              <a:t>Not professionally photographed</a:t>
            </a:r>
            <a:endParaRPr sz="1200">
              <a:solidFill>
                <a:schemeClr val="dk1"/>
              </a:solidFill>
            </a:endParaRPr>
          </a:p>
          <a:p>
            <a:pPr indent="-304800" lvl="0" marL="457200" rtl="0" algn="l">
              <a:lnSpc>
                <a:spcPct val="100000"/>
              </a:lnSpc>
              <a:spcBef>
                <a:spcPts val="700"/>
              </a:spcBef>
              <a:spcAft>
                <a:spcPts val="0"/>
              </a:spcAft>
              <a:buClr>
                <a:schemeClr val="dk1"/>
              </a:buClr>
              <a:buSzPts val="1200"/>
              <a:buChar char="●"/>
            </a:pPr>
            <a:r>
              <a:rPr lang="en" sz="1200">
                <a:solidFill>
                  <a:schemeClr val="dk1"/>
                </a:solidFill>
              </a:rPr>
              <a:t>Too dark / too bright</a:t>
            </a:r>
            <a:endParaRPr sz="1200">
              <a:solidFill>
                <a:schemeClr val="dk1"/>
              </a:solidFill>
            </a:endParaRPr>
          </a:p>
          <a:p>
            <a:pPr indent="-304800" lvl="0" marL="457200" rtl="0" algn="l">
              <a:lnSpc>
                <a:spcPct val="100000"/>
              </a:lnSpc>
              <a:spcBef>
                <a:spcPts val="700"/>
              </a:spcBef>
              <a:spcAft>
                <a:spcPts val="0"/>
              </a:spcAft>
              <a:buClr>
                <a:schemeClr val="dk1"/>
              </a:buClr>
              <a:buSzPts val="1200"/>
              <a:buChar char="●"/>
            </a:pPr>
            <a:r>
              <a:rPr lang="en" sz="1200">
                <a:solidFill>
                  <a:schemeClr val="dk1"/>
                </a:solidFill>
              </a:rPr>
              <a:t>Out of focus images</a:t>
            </a:r>
            <a:endParaRPr sz="1200">
              <a:solidFill>
                <a:schemeClr val="dk1"/>
              </a:solidFill>
            </a:endParaRPr>
          </a:p>
          <a:p>
            <a:pPr indent="-304800" lvl="0" marL="457200" rtl="0" algn="l">
              <a:lnSpc>
                <a:spcPct val="100000"/>
              </a:lnSpc>
              <a:spcBef>
                <a:spcPts val="700"/>
              </a:spcBef>
              <a:spcAft>
                <a:spcPts val="0"/>
              </a:spcAft>
              <a:buClr>
                <a:schemeClr val="dk1"/>
              </a:buClr>
              <a:buSzPts val="1200"/>
              <a:buChar char="●"/>
            </a:pPr>
            <a:r>
              <a:rPr lang="en" sz="1200">
                <a:solidFill>
                  <a:schemeClr val="dk1"/>
                </a:solidFill>
              </a:rPr>
              <a:t>Poor composition / Bad photographic angles</a:t>
            </a:r>
            <a:endParaRPr sz="1200">
              <a:solidFill>
                <a:schemeClr val="dk1"/>
              </a:solidFill>
            </a:endParaRPr>
          </a:p>
          <a:p>
            <a:pPr indent="-304800" lvl="0" marL="457200" rtl="0" algn="l">
              <a:lnSpc>
                <a:spcPct val="100000"/>
              </a:lnSpc>
              <a:spcBef>
                <a:spcPts val="700"/>
              </a:spcBef>
              <a:spcAft>
                <a:spcPts val="0"/>
              </a:spcAft>
              <a:buClr>
                <a:schemeClr val="dk1"/>
              </a:buClr>
              <a:buSzPts val="1200"/>
              <a:buChar char="●"/>
            </a:pPr>
            <a:r>
              <a:rPr lang="en" sz="1200">
                <a:solidFill>
                  <a:schemeClr val="dk1"/>
                </a:solidFill>
              </a:rPr>
              <a:t>Distorted perspective</a:t>
            </a:r>
            <a:endParaRPr sz="1200">
              <a:solidFill>
                <a:schemeClr val="dk1"/>
              </a:solidFill>
            </a:endParaRPr>
          </a:p>
          <a:p>
            <a:pPr indent="-304800" lvl="0" marL="457200" rtl="0" algn="l">
              <a:lnSpc>
                <a:spcPct val="100000"/>
              </a:lnSpc>
              <a:spcBef>
                <a:spcPts val="700"/>
              </a:spcBef>
              <a:spcAft>
                <a:spcPts val="0"/>
              </a:spcAft>
              <a:buClr>
                <a:schemeClr val="dk1"/>
              </a:buClr>
              <a:buSzPts val="1200"/>
              <a:buChar char="●"/>
            </a:pPr>
            <a:r>
              <a:rPr lang="en" sz="1200">
                <a:solidFill>
                  <a:schemeClr val="dk1"/>
                </a:solidFill>
              </a:rPr>
              <a:t>Poor colour balance (too pink / blue / yellow)</a:t>
            </a:r>
            <a:endParaRPr sz="1200">
              <a:solidFill>
                <a:schemeClr val="dk1"/>
              </a:solidFill>
            </a:endParaRPr>
          </a:p>
          <a:p>
            <a:pPr indent="-304800" lvl="0" marL="457200" rtl="0" algn="l">
              <a:lnSpc>
                <a:spcPct val="100000"/>
              </a:lnSpc>
              <a:spcBef>
                <a:spcPts val="700"/>
              </a:spcBef>
              <a:spcAft>
                <a:spcPts val="0"/>
              </a:spcAft>
              <a:buClr>
                <a:schemeClr val="dk1"/>
              </a:buClr>
              <a:buSzPts val="1200"/>
              <a:buChar char="●"/>
            </a:pPr>
            <a:r>
              <a:rPr lang="en" sz="1200">
                <a:solidFill>
                  <a:schemeClr val="dk1"/>
                </a:solidFill>
              </a:rPr>
              <a:t>Untidy room setting </a:t>
            </a:r>
            <a:endParaRPr sz="1200">
              <a:solidFill>
                <a:schemeClr val="dk1"/>
              </a:solidFill>
            </a:endParaRPr>
          </a:p>
          <a:p>
            <a:pPr indent="-304800" lvl="0" marL="457200" rtl="0" algn="l">
              <a:lnSpc>
                <a:spcPct val="100000"/>
              </a:lnSpc>
              <a:spcBef>
                <a:spcPts val="700"/>
              </a:spcBef>
              <a:spcAft>
                <a:spcPts val="0"/>
              </a:spcAft>
              <a:buClr>
                <a:schemeClr val="dk1"/>
              </a:buClr>
              <a:buSzPts val="1200"/>
              <a:buChar char="●"/>
            </a:pPr>
            <a:r>
              <a:rPr lang="en" sz="1200">
                <a:solidFill>
                  <a:schemeClr val="dk1"/>
                </a:solidFill>
              </a:rPr>
              <a:t>Not a core project - </a:t>
            </a:r>
            <a:br>
              <a:rPr lang="en" sz="1200">
                <a:solidFill>
                  <a:schemeClr val="dk1"/>
                </a:solidFill>
              </a:rPr>
            </a:br>
            <a:r>
              <a:rPr lang="en" sz="1200">
                <a:solidFill>
                  <a:schemeClr val="dk1"/>
                </a:solidFill>
              </a:rPr>
              <a:t>ie: A room tidy up does not warrant having a case study produced </a:t>
            </a:r>
            <a:endParaRPr sz="1200">
              <a:solidFill>
                <a:schemeClr val="dk1"/>
              </a:solidFill>
            </a:endParaRPr>
          </a:p>
          <a:p>
            <a:pPr indent="-304800" lvl="0" marL="457200" rtl="0" algn="l">
              <a:lnSpc>
                <a:spcPct val="100000"/>
              </a:lnSpc>
              <a:spcBef>
                <a:spcPts val="700"/>
              </a:spcBef>
              <a:spcAft>
                <a:spcPts val="700"/>
              </a:spcAft>
              <a:buClr>
                <a:schemeClr val="dk1"/>
              </a:buClr>
              <a:buSzPts val="1200"/>
              <a:buChar char="●"/>
            </a:pPr>
            <a:r>
              <a:rPr lang="en" sz="1200">
                <a:solidFill>
                  <a:schemeClr val="dk1"/>
                </a:solidFill>
              </a:rPr>
              <a:t>Upon review, supplied images will require too much retouching </a:t>
            </a:r>
            <a:endParaRPr sz="1200">
              <a:solidFill>
                <a:schemeClr val="dk1"/>
              </a:solidFill>
            </a:endParaRPr>
          </a:p>
        </p:txBody>
      </p:sp>
      <p:pic>
        <p:nvPicPr>
          <p:cNvPr id="731" name="Google Shape;731;p73"/>
          <p:cNvPicPr preferRelativeResize="0"/>
          <p:nvPr/>
        </p:nvPicPr>
        <p:blipFill>
          <a:blip r:embed="rId3">
            <a:alphaModFix/>
          </a:blip>
          <a:stretch>
            <a:fillRect/>
          </a:stretch>
        </p:blipFill>
        <p:spPr>
          <a:xfrm>
            <a:off x="4192819" y="2935300"/>
            <a:ext cx="1491956" cy="1968475"/>
          </a:xfrm>
          <a:prstGeom prst="rect">
            <a:avLst/>
          </a:prstGeom>
          <a:noFill/>
          <a:ln>
            <a:noFill/>
          </a:ln>
          <a:effectLst>
            <a:outerShdw blurRad="57150" rotWithShape="0" algn="bl" dir="5400000" dist="19050">
              <a:srgbClr val="000000">
                <a:alpha val="50000"/>
              </a:srgbClr>
            </a:outerShdw>
          </a:effectLst>
        </p:spPr>
      </p:pic>
      <p:pic>
        <p:nvPicPr>
          <p:cNvPr id="732" name="Google Shape;732;p73"/>
          <p:cNvPicPr preferRelativeResize="0"/>
          <p:nvPr/>
        </p:nvPicPr>
        <p:blipFill>
          <a:blip r:embed="rId4">
            <a:alphaModFix/>
          </a:blip>
          <a:stretch>
            <a:fillRect/>
          </a:stretch>
        </p:blipFill>
        <p:spPr>
          <a:xfrm>
            <a:off x="2557419" y="816850"/>
            <a:ext cx="1491956" cy="1968464"/>
          </a:xfrm>
          <a:prstGeom prst="rect">
            <a:avLst/>
          </a:prstGeom>
          <a:noFill/>
          <a:ln>
            <a:noFill/>
          </a:ln>
          <a:effectLst>
            <a:outerShdw blurRad="57150" rotWithShape="0" algn="bl" dir="5400000" dist="19050">
              <a:srgbClr val="000000">
                <a:alpha val="50000"/>
              </a:srgbClr>
            </a:outerShdw>
          </a:effectLst>
        </p:spPr>
      </p:pic>
      <p:pic>
        <p:nvPicPr>
          <p:cNvPr id="733" name="Google Shape;733;p73"/>
          <p:cNvPicPr preferRelativeResize="0"/>
          <p:nvPr/>
        </p:nvPicPr>
        <p:blipFill>
          <a:blip r:embed="rId5">
            <a:alphaModFix/>
          </a:blip>
          <a:stretch>
            <a:fillRect/>
          </a:stretch>
        </p:blipFill>
        <p:spPr>
          <a:xfrm>
            <a:off x="366000" y="2935292"/>
            <a:ext cx="2058533" cy="1527775"/>
          </a:xfrm>
          <a:prstGeom prst="rect">
            <a:avLst/>
          </a:prstGeom>
          <a:noFill/>
          <a:ln>
            <a:noFill/>
          </a:ln>
          <a:effectLst>
            <a:outerShdw blurRad="57150" rotWithShape="0" algn="bl" dir="5400000" dist="19050">
              <a:srgbClr val="000000">
                <a:alpha val="50000"/>
              </a:srgbClr>
            </a:outerShdw>
          </a:effectLst>
        </p:spPr>
      </p:pic>
      <p:pic>
        <p:nvPicPr>
          <p:cNvPr id="734" name="Google Shape;734;p73"/>
          <p:cNvPicPr preferRelativeResize="0"/>
          <p:nvPr/>
        </p:nvPicPr>
        <p:blipFill>
          <a:blip r:embed="rId6">
            <a:alphaModFix/>
          </a:blip>
          <a:stretch>
            <a:fillRect/>
          </a:stretch>
        </p:blipFill>
        <p:spPr>
          <a:xfrm>
            <a:off x="4192818" y="816850"/>
            <a:ext cx="1491956" cy="1968491"/>
          </a:xfrm>
          <a:prstGeom prst="rect">
            <a:avLst/>
          </a:prstGeom>
          <a:noFill/>
          <a:ln>
            <a:noFill/>
          </a:ln>
          <a:effectLst>
            <a:outerShdw blurRad="57150" rotWithShape="0" algn="bl" dir="5400000" dist="19050">
              <a:srgbClr val="000000">
                <a:alpha val="50000"/>
              </a:srgbClr>
            </a:outerShdw>
          </a:effectLst>
        </p:spPr>
      </p:pic>
      <p:pic>
        <p:nvPicPr>
          <p:cNvPr id="735" name="Google Shape;735;p73"/>
          <p:cNvPicPr preferRelativeResize="0"/>
          <p:nvPr/>
        </p:nvPicPr>
        <p:blipFill>
          <a:blip r:embed="rId7">
            <a:alphaModFix/>
          </a:blip>
          <a:stretch>
            <a:fillRect/>
          </a:stretch>
        </p:blipFill>
        <p:spPr>
          <a:xfrm>
            <a:off x="948176" y="816850"/>
            <a:ext cx="1476349" cy="1968476"/>
          </a:xfrm>
          <a:prstGeom prst="rect">
            <a:avLst/>
          </a:prstGeom>
          <a:noFill/>
          <a:ln>
            <a:noFill/>
          </a:ln>
          <a:effectLst>
            <a:outerShdw blurRad="57150" rotWithShape="0" algn="bl" dir="5400000" dist="19050">
              <a:srgbClr val="000000">
                <a:alpha val="50000"/>
              </a:srgbClr>
            </a:outerShdw>
          </a:effectLst>
        </p:spPr>
      </p:pic>
      <p:pic>
        <p:nvPicPr>
          <p:cNvPr id="736" name="Google Shape;736;p73"/>
          <p:cNvPicPr preferRelativeResize="0"/>
          <p:nvPr/>
        </p:nvPicPr>
        <p:blipFill>
          <a:blip r:embed="rId8">
            <a:alphaModFix/>
          </a:blip>
          <a:stretch>
            <a:fillRect/>
          </a:stretch>
        </p:blipFill>
        <p:spPr>
          <a:xfrm>
            <a:off x="2557426" y="2935300"/>
            <a:ext cx="1491951" cy="198926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8BF"/>
        </a:solidFill>
      </p:bgPr>
    </p:bg>
    <p:spTree>
      <p:nvGrpSpPr>
        <p:cNvPr id="740" name="Shape 740"/>
        <p:cNvGrpSpPr/>
        <p:nvPr/>
      </p:nvGrpSpPr>
      <p:grpSpPr>
        <a:xfrm>
          <a:off x="0" y="0"/>
          <a:ext cx="0" cy="0"/>
          <a:chOff x="0" y="0"/>
          <a:chExt cx="0" cy="0"/>
        </a:xfrm>
      </p:grpSpPr>
      <p:sp>
        <p:nvSpPr>
          <p:cNvPr id="741" name="Google Shape;741;p74"/>
          <p:cNvSpPr txBox="1"/>
          <p:nvPr>
            <p:ph idx="4294967295" type="title"/>
          </p:nvPr>
        </p:nvSpPr>
        <p:spPr>
          <a:xfrm>
            <a:off x="311700" y="2172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Open Sans"/>
                <a:ea typeface="Open Sans"/>
                <a:cs typeface="Open Sans"/>
                <a:sym typeface="Open Sans"/>
              </a:rPr>
              <a:t>Resources</a:t>
            </a:r>
            <a:endParaRPr b="1">
              <a:solidFill>
                <a:schemeClr val="lt1"/>
              </a:solidFill>
              <a:latin typeface="Open Sans"/>
              <a:ea typeface="Open Sans"/>
              <a:cs typeface="Open Sans"/>
              <a:sym typeface="Open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75"/>
          <p:cNvPicPr preferRelativeResize="0"/>
          <p:nvPr/>
        </p:nvPicPr>
        <p:blipFill rotWithShape="1">
          <a:blip r:embed="rId3">
            <a:alphaModFix amt="10000"/>
          </a:blip>
          <a:srcRect b="7978" l="3147" r="0" t="0"/>
          <a:stretch/>
        </p:blipFill>
        <p:spPr>
          <a:xfrm>
            <a:off x="0" y="1431425"/>
            <a:ext cx="3745225" cy="3712075"/>
          </a:xfrm>
          <a:prstGeom prst="rect">
            <a:avLst/>
          </a:prstGeom>
          <a:noFill/>
          <a:ln>
            <a:noFill/>
          </a:ln>
        </p:spPr>
      </p:pic>
      <p:sp>
        <p:nvSpPr>
          <p:cNvPr id="747" name="Google Shape;747;p75"/>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Resources</a:t>
            </a:r>
            <a:endParaRPr/>
          </a:p>
        </p:txBody>
      </p:sp>
      <p:sp>
        <p:nvSpPr>
          <p:cNvPr id="748" name="Google Shape;748;p75"/>
          <p:cNvSpPr txBox="1"/>
          <p:nvPr>
            <p:ph idx="1" type="body"/>
          </p:nvPr>
        </p:nvSpPr>
        <p:spPr>
          <a:xfrm>
            <a:off x="311700" y="1209900"/>
            <a:ext cx="8520600" cy="3933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u="sng">
                <a:solidFill>
                  <a:schemeClr val="hlink"/>
                </a:solidFill>
                <a:hlinkClick r:id="rId4"/>
              </a:rPr>
              <a:t>Logo files</a:t>
            </a:r>
            <a:endParaRPr/>
          </a:p>
          <a:p>
            <a:pPr indent="-342900" lvl="0" marL="457200" rtl="0" algn="l">
              <a:spcBef>
                <a:spcPts val="1000"/>
              </a:spcBef>
              <a:spcAft>
                <a:spcPts val="0"/>
              </a:spcAft>
              <a:buSzPts val="1800"/>
              <a:buChar char="●"/>
            </a:pPr>
            <a:r>
              <a:rPr lang="en" u="sng">
                <a:solidFill>
                  <a:schemeClr val="hlink"/>
                </a:solidFill>
                <a:hlinkClick r:id="rId5"/>
              </a:rPr>
              <a:t>Video assets</a:t>
            </a:r>
            <a:endParaRPr/>
          </a:p>
          <a:p>
            <a:pPr indent="-342900" lvl="0" marL="457200" rtl="0" algn="l">
              <a:spcBef>
                <a:spcPts val="1000"/>
              </a:spcBef>
              <a:spcAft>
                <a:spcPts val="0"/>
              </a:spcAft>
              <a:buSzPts val="1800"/>
              <a:buChar char="●"/>
            </a:pPr>
            <a:r>
              <a:rPr lang="en" u="sng">
                <a:solidFill>
                  <a:schemeClr val="hlink"/>
                </a:solidFill>
                <a:hlinkClick r:id="rId6"/>
              </a:rPr>
              <a:t>Request 0800 / 1800 numbers</a:t>
            </a:r>
            <a:endParaRPr/>
          </a:p>
          <a:p>
            <a:pPr indent="-342900" lvl="0" marL="457200" rtl="0" algn="l">
              <a:spcBef>
                <a:spcPts val="1000"/>
              </a:spcBef>
              <a:spcAft>
                <a:spcPts val="0"/>
              </a:spcAft>
              <a:buSzPts val="1800"/>
              <a:buChar char="●"/>
            </a:pPr>
            <a:r>
              <a:rPr lang="en" u="sng">
                <a:solidFill>
                  <a:schemeClr val="hlink"/>
                </a:solidFill>
                <a:hlinkClick r:id="rId7"/>
              </a:rPr>
              <a:t>Request trackable URL</a:t>
            </a:r>
            <a:endParaRPr/>
          </a:p>
          <a:p>
            <a:pPr indent="-342900" lvl="0" marL="457200" rtl="0" algn="l">
              <a:spcBef>
                <a:spcPts val="1000"/>
              </a:spcBef>
              <a:spcAft>
                <a:spcPts val="1000"/>
              </a:spcAft>
              <a:buSzPts val="1800"/>
              <a:buChar char="●"/>
            </a:pPr>
            <a:r>
              <a:rPr lang="en"/>
              <a:t>Integrating enquiry form into Control (Send query to web@traffic.net.nz)</a:t>
            </a:r>
            <a:endParaRPr/>
          </a:p>
        </p:txBody>
      </p:sp>
      <p:sp>
        <p:nvSpPr>
          <p:cNvPr id="749" name="Google Shape;749;p75"/>
          <p:cNvSpPr txBox="1"/>
          <p:nvPr>
            <p:ph idx="2" type="title"/>
          </p:nvPr>
        </p:nvSpPr>
        <p:spPr>
          <a:xfrm>
            <a:off x="334475" y="608722"/>
            <a:ext cx="8520600" cy="4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resources will help you with production of your ads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p76"/>
          <p:cNvPicPr preferRelativeResize="0"/>
          <p:nvPr/>
        </p:nvPicPr>
        <p:blipFill rotWithShape="1">
          <a:blip r:embed="rId3">
            <a:alphaModFix amt="10000"/>
          </a:blip>
          <a:srcRect b="7978" l="3147" r="0" t="0"/>
          <a:stretch/>
        </p:blipFill>
        <p:spPr>
          <a:xfrm>
            <a:off x="0" y="1431425"/>
            <a:ext cx="3745225" cy="3712075"/>
          </a:xfrm>
          <a:prstGeom prst="rect">
            <a:avLst/>
          </a:prstGeom>
          <a:noFill/>
          <a:ln>
            <a:noFill/>
          </a:ln>
        </p:spPr>
      </p:pic>
      <p:sp>
        <p:nvSpPr>
          <p:cNvPr id="755" name="Google Shape;755;p76"/>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Assets</a:t>
            </a:r>
            <a:endParaRPr/>
          </a:p>
        </p:txBody>
      </p:sp>
      <p:sp>
        <p:nvSpPr>
          <p:cNvPr id="756" name="Google Shape;756;p76"/>
          <p:cNvSpPr txBox="1"/>
          <p:nvPr>
            <p:ph idx="1" type="body"/>
          </p:nvPr>
        </p:nvSpPr>
        <p:spPr>
          <a:xfrm>
            <a:off x="311700" y="1286100"/>
            <a:ext cx="8520600" cy="2063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u="sng">
                <a:solidFill>
                  <a:schemeClr val="hlink"/>
                </a:solidFill>
                <a:hlinkClick r:id="rId4"/>
              </a:rPr>
              <a:t>Assorted Agency Images</a:t>
            </a:r>
            <a:r>
              <a:rPr lang="en"/>
              <a:t> </a:t>
            </a:r>
            <a:r>
              <a:rPr lang="en" sz="1400"/>
              <a:t>(Franchisees on backgrounds / Before and Afters etc)</a:t>
            </a:r>
            <a:endParaRPr sz="1400"/>
          </a:p>
          <a:p>
            <a:pPr indent="-342900" lvl="0" marL="457200" rtl="0" algn="l">
              <a:spcBef>
                <a:spcPts val="1000"/>
              </a:spcBef>
              <a:spcAft>
                <a:spcPts val="0"/>
              </a:spcAft>
              <a:buSzPts val="1800"/>
              <a:buChar char="●"/>
            </a:pPr>
            <a:r>
              <a:rPr lang="en"/>
              <a:t>Project Images for use in: </a:t>
            </a:r>
            <a:r>
              <a:rPr lang="en" u="sng">
                <a:solidFill>
                  <a:schemeClr val="hlink"/>
                </a:solidFill>
                <a:hlinkClick r:id="rId5"/>
              </a:rPr>
              <a:t>NZ</a:t>
            </a:r>
            <a:r>
              <a:rPr lang="en"/>
              <a:t> / </a:t>
            </a:r>
            <a:r>
              <a:rPr lang="en" u="sng">
                <a:solidFill>
                  <a:schemeClr val="hlink"/>
                </a:solidFill>
                <a:hlinkClick r:id="rId6"/>
              </a:rPr>
              <a:t>AU</a:t>
            </a:r>
            <a:r>
              <a:rPr lang="en"/>
              <a:t> / </a:t>
            </a:r>
            <a:r>
              <a:rPr lang="en" u="sng">
                <a:solidFill>
                  <a:schemeClr val="hlink"/>
                </a:solidFill>
                <a:hlinkClick r:id="rId7"/>
              </a:rPr>
              <a:t>UK</a:t>
            </a:r>
            <a:r>
              <a:rPr lang="en"/>
              <a:t> / </a:t>
            </a:r>
            <a:r>
              <a:rPr lang="en" u="sng">
                <a:solidFill>
                  <a:schemeClr val="hlink"/>
                </a:solidFill>
                <a:hlinkClick r:id="rId8"/>
              </a:rPr>
              <a:t>USA</a:t>
            </a:r>
            <a:endParaRPr/>
          </a:p>
          <a:p>
            <a:pPr indent="-342900" lvl="0" marL="457200" rtl="0" algn="l">
              <a:spcBef>
                <a:spcPts val="1000"/>
              </a:spcBef>
              <a:spcAft>
                <a:spcPts val="0"/>
              </a:spcAft>
              <a:buSzPts val="1800"/>
              <a:buChar char="●"/>
            </a:pPr>
            <a:r>
              <a:rPr lang="en" u="sng">
                <a:solidFill>
                  <a:schemeClr val="hlink"/>
                </a:solidFill>
                <a:hlinkClick r:id="rId9"/>
              </a:rPr>
              <a:t>Stock Images</a:t>
            </a:r>
            <a:endParaRPr/>
          </a:p>
          <a:p>
            <a:pPr indent="-342900" lvl="0" marL="457200" rtl="0" algn="l">
              <a:spcBef>
                <a:spcPts val="1000"/>
              </a:spcBef>
              <a:spcAft>
                <a:spcPts val="1000"/>
              </a:spcAft>
              <a:buSzPts val="1800"/>
              <a:buChar char="●"/>
            </a:pPr>
            <a:r>
              <a:rPr lang="en">
                <a:solidFill>
                  <a:schemeClr val="dk1"/>
                </a:solidFill>
              </a:rPr>
              <a:t>Find your clear cut </a:t>
            </a:r>
            <a:r>
              <a:rPr lang="en" u="sng">
                <a:solidFill>
                  <a:schemeClr val="hlink"/>
                </a:solidFill>
                <a:hlinkClick r:id="rId10"/>
              </a:rPr>
              <a:t>Franchisee Photo</a:t>
            </a:r>
            <a:endParaRPr/>
          </a:p>
        </p:txBody>
      </p:sp>
      <p:sp>
        <p:nvSpPr>
          <p:cNvPr id="757" name="Google Shape;757;p76"/>
          <p:cNvSpPr txBox="1"/>
          <p:nvPr>
            <p:ph idx="2" type="title"/>
          </p:nvPr>
        </p:nvSpPr>
        <p:spPr>
          <a:xfrm>
            <a:off x="334475" y="608722"/>
            <a:ext cx="8520600" cy="4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resources will help you with production of your ads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8BF"/>
        </a:solidFill>
      </p:bgPr>
    </p:bg>
    <p:spTree>
      <p:nvGrpSpPr>
        <p:cNvPr id="761" name="Shape 761"/>
        <p:cNvGrpSpPr/>
        <p:nvPr/>
      </p:nvGrpSpPr>
      <p:grpSpPr>
        <a:xfrm>
          <a:off x="0" y="0"/>
          <a:ext cx="0" cy="0"/>
          <a:chOff x="0" y="0"/>
          <a:chExt cx="0" cy="0"/>
        </a:xfrm>
      </p:grpSpPr>
      <p:sp>
        <p:nvSpPr>
          <p:cNvPr id="762" name="Google Shape;762;p77"/>
          <p:cNvSpPr txBox="1"/>
          <p:nvPr>
            <p:ph idx="4294967295" type="title"/>
          </p:nvPr>
        </p:nvSpPr>
        <p:spPr>
          <a:xfrm>
            <a:off x="311700" y="2172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Open Sans"/>
                <a:ea typeface="Open Sans"/>
                <a:cs typeface="Open Sans"/>
                <a:sym typeface="Open Sans"/>
              </a:rPr>
              <a:t>Process for requesting approval</a:t>
            </a:r>
            <a:endParaRPr b="1">
              <a:solidFill>
                <a:schemeClr val="lt1"/>
              </a:solidFill>
              <a:latin typeface="Open Sans"/>
              <a:ea typeface="Open Sans"/>
              <a:cs typeface="Open Sans"/>
              <a:sym typeface="Open Sans"/>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pic>
        <p:nvPicPr>
          <p:cNvPr id="767" name="Google Shape;767;p78"/>
          <p:cNvPicPr preferRelativeResize="0"/>
          <p:nvPr/>
        </p:nvPicPr>
        <p:blipFill rotWithShape="1">
          <a:blip r:embed="rId3">
            <a:alphaModFix amt="10000"/>
          </a:blip>
          <a:srcRect b="7978" l="3147" r="0" t="0"/>
          <a:stretch/>
        </p:blipFill>
        <p:spPr>
          <a:xfrm>
            <a:off x="0" y="1431425"/>
            <a:ext cx="3745225" cy="3712075"/>
          </a:xfrm>
          <a:prstGeom prst="rect">
            <a:avLst/>
          </a:prstGeom>
          <a:noFill/>
          <a:ln>
            <a:noFill/>
          </a:ln>
        </p:spPr>
      </p:pic>
      <p:sp>
        <p:nvSpPr>
          <p:cNvPr id="768" name="Google Shape;768;p78"/>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Process for requesting approval</a:t>
            </a:r>
            <a:endParaRPr/>
          </a:p>
        </p:txBody>
      </p:sp>
      <p:sp>
        <p:nvSpPr>
          <p:cNvPr id="769" name="Google Shape;769;p78"/>
          <p:cNvSpPr txBox="1"/>
          <p:nvPr>
            <p:ph idx="1" type="body"/>
          </p:nvPr>
        </p:nvSpPr>
        <p:spPr>
          <a:xfrm>
            <a:off x="311700" y="1209900"/>
            <a:ext cx="8520600" cy="240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At least 5 business days prior to the deadline, forward the ad artwork to </a:t>
            </a:r>
            <a:r>
              <a:rPr lang="en" u="sng">
                <a:solidFill>
                  <a:schemeClr val="hlink"/>
                </a:solidFill>
                <a:hlinkClick r:id="rId4"/>
              </a:rPr>
              <a:t>design@traffic.net.nz</a:t>
            </a:r>
            <a:r>
              <a:rPr lang="en"/>
              <a:t> to </a:t>
            </a:r>
            <a:r>
              <a:rPr lang="en"/>
              <a:t>have</a:t>
            </a:r>
            <a:r>
              <a:rPr lang="en"/>
              <a:t> it reviewed with the following subject line </a:t>
            </a:r>
            <a:r>
              <a:rPr lang="en">
                <a:highlight>
                  <a:srgbClr val="FFFF00"/>
                </a:highlight>
              </a:rPr>
              <a:t>“Request for </a:t>
            </a:r>
            <a:r>
              <a:rPr lang="en">
                <a:highlight>
                  <a:srgbClr val="FFFF00"/>
                </a:highlight>
              </a:rPr>
              <a:t>approval</a:t>
            </a:r>
            <a:r>
              <a:rPr lang="en">
                <a:highlight>
                  <a:srgbClr val="FFFF00"/>
                </a:highlight>
              </a:rPr>
              <a:t> on [territory] advertisement”</a:t>
            </a:r>
            <a:endParaRPr>
              <a:highlight>
                <a:srgbClr val="FFFF00"/>
              </a:highlight>
            </a:endParaRPr>
          </a:p>
          <a:p>
            <a:pPr indent="-342900" lvl="0" marL="457200" rtl="0" algn="l">
              <a:spcBef>
                <a:spcPts val="1000"/>
              </a:spcBef>
              <a:spcAft>
                <a:spcPts val="0"/>
              </a:spcAft>
              <a:buSzPts val="1800"/>
              <a:buChar char="●"/>
            </a:pPr>
            <a:r>
              <a:rPr lang="en"/>
              <a:t>It will either be </a:t>
            </a:r>
            <a:r>
              <a:rPr lang="en"/>
              <a:t>approved</a:t>
            </a:r>
            <a:r>
              <a:rPr lang="en"/>
              <a:t>, in which </a:t>
            </a:r>
            <a:r>
              <a:rPr lang="en"/>
              <a:t>case you can continue</a:t>
            </a:r>
            <a:endParaRPr/>
          </a:p>
          <a:p>
            <a:pPr indent="-342900" lvl="0" marL="457200" rtl="0" algn="l">
              <a:spcBef>
                <a:spcPts val="1000"/>
              </a:spcBef>
              <a:spcAft>
                <a:spcPts val="1000"/>
              </a:spcAft>
              <a:buSzPts val="1800"/>
              <a:buChar char="●"/>
            </a:pPr>
            <a:r>
              <a:rPr lang="en"/>
              <a:t>Or if rejected, a reason provided and actionable steps to be taken to bring it inline with the brand guidelines.</a:t>
            </a:r>
            <a:endParaRPr/>
          </a:p>
        </p:txBody>
      </p:sp>
      <p:sp>
        <p:nvSpPr>
          <p:cNvPr id="770" name="Google Shape;770;p78"/>
          <p:cNvSpPr txBox="1"/>
          <p:nvPr>
            <p:ph idx="2" type="title"/>
          </p:nvPr>
        </p:nvSpPr>
        <p:spPr>
          <a:xfrm>
            <a:off x="334475" y="608722"/>
            <a:ext cx="8520600" cy="4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Follow this process to get your material approved for you</a:t>
            </a:r>
            <a:endParaRPr/>
          </a:p>
        </p:txBody>
      </p:sp>
      <p:sp>
        <p:nvSpPr>
          <p:cNvPr id="771" name="Google Shape;771;p78"/>
          <p:cNvSpPr txBox="1"/>
          <p:nvPr>
            <p:ph idx="2" type="title"/>
          </p:nvPr>
        </p:nvSpPr>
        <p:spPr>
          <a:xfrm>
            <a:off x="334475" y="3618902"/>
            <a:ext cx="8520600" cy="76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Ensure that you send through the artwork at least 5 working days ahead of deadline to avoid </a:t>
            </a:r>
            <a:r>
              <a:rPr lang="en"/>
              <a:t>disappointment</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8BF"/>
        </a:solidFill>
      </p:bgPr>
    </p:bg>
    <p:spTree>
      <p:nvGrpSpPr>
        <p:cNvPr id="775" name="Shape 775"/>
        <p:cNvGrpSpPr/>
        <p:nvPr/>
      </p:nvGrpSpPr>
      <p:grpSpPr>
        <a:xfrm>
          <a:off x="0" y="0"/>
          <a:ext cx="0" cy="0"/>
          <a:chOff x="0" y="0"/>
          <a:chExt cx="0" cy="0"/>
        </a:xfrm>
      </p:grpSpPr>
      <p:sp>
        <p:nvSpPr>
          <p:cNvPr id="776" name="Google Shape;776;p79"/>
          <p:cNvSpPr txBox="1"/>
          <p:nvPr>
            <p:ph idx="4294967295" type="title"/>
          </p:nvPr>
        </p:nvSpPr>
        <p:spPr>
          <a:xfrm>
            <a:off x="311700" y="2172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Open Sans"/>
                <a:ea typeface="Open Sans"/>
                <a:cs typeface="Open Sans"/>
                <a:sym typeface="Open Sans"/>
              </a:rPr>
              <a:t>Notes / Processes</a:t>
            </a:r>
            <a:endParaRPr b="1">
              <a:solidFill>
                <a:schemeClr val="lt1"/>
              </a:solidFill>
              <a:latin typeface="Open Sans"/>
              <a:ea typeface="Open Sans"/>
              <a:cs typeface="Open Sans"/>
              <a:sym typeface="Open Sans"/>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id="781" name="Google Shape;781;p80"/>
          <p:cNvPicPr preferRelativeResize="0"/>
          <p:nvPr/>
        </p:nvPicPr>
        <p:blipFill rotWithShape="1">
          <a:blip r:embed="rId3">
            <a:alphaModFix amt="10000"/>
          </a:blip>
          <a:srcRect b="7978" l="3147" r="0" t="0"/>
          <a:stretch/>
        </p:blipFill>
        <p:spPr>
          <a:xfrm>
            <a:off x="0" y="1431425"/>
            <a:ext cx="3745225" cy="3712075"/>
          </a:xfrm>
          <a:prstGeom prst="rect">
            <a:avLst/>
          </a:prstGeom>
          <a:noFill/>
          <a:ln>
            <a:noFill/>
          </a:ln>
        </p:spPr>
      </p:pic>
      <p:sp>
        <p:nvSpPr>
          <p:cNvPr id="782" name="Google Shape;782;p80"/>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Lead Management</a:t>
            </a:r>
            <a:endParaRPr/>
          </a:p>
        </p:txBody>
      </p:sp>
      <p:sp>
        <p:nvSpPr>
          <p:cNvPr id="783" name="Google Shape;783;p80"/>
          <p:cNvSpPr txBox="1"/>
          <p:nvPr>
            <p:ph idx="1" type="body"/>
          </p:nvPr>
        </p:nvSpPr>
        <p:spPr>
          <a:xfrm>
            <a:off x="311700" y="1717975"/>
            <a:ext cx="8520600" cy="3134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This could include but is not limited to: trackable phone numbers (0800/1800/0508), calls, email enquiries, any local marketing, directory enquiries, referrals, local flyers, digital, building wraps, seminars, social media posts.</a:t>
            </a:r>
            <a:endParaRPr/>
          </a:p>
          <a:p>
            <a:pPr indent="-342900" lvl="0" marL="457200" rtl="0" algn="l">
              <a:spcBef>
                <a:spcPts val="0"/>
              </a:spcBef>
              <a:spcAft>
                <a:spcPts val="0"/>
              </a:spcAft>
              <a:buSzPts val="1800"/>
              <a:buChar char="●"/>
            </a:pPr>
            <a:r>
              <a:rPr lang="en"/>
              <a:t>The Head Office Customer Service Centre will ensure the:</a:t>
            </a:r>
            <a:endParaRPr/>
          </a:p>
          <a:p>
            <a:pPr indent="-317500" lvl="1" marL="914400" rtl="0" algn="l">
              <a:spcBef>
                <a:spcPts val="0"/>
              </a:spcBef>
              <a:spcAft>
                <a:spcPts val="0"/>
              </a:spcAft>
              <a:buSzPts val="1400"/>
              <a:buChar char="○"/>
            </a:pPr>
            <a:r>
              <a:rPr lang="en"/>
              <a:t>Leads are not duplicate leads and saves you time contacting another franchisee's customer</a:t>
            </a:r>
            <a:endParaRPr/>
          </a:p>
          <a:p>
            <a:pPr indent="-317500" lvl="1" marL="914400" rtl="0" algn="l">
              <a:spcBef>
                <a:spcPts val="0"/>
              </a:spcBef>
              <a:spcAft>
                <a:spcPts val="0"/>
              </a:spcAft>
              <a:buSzPts val="1400"/>
              <a:buChar char="○"/>
            </a:pPr>
            <a:r>
              <a:rPr lang="en"/>
              <a:t>The first point of contact is consistent and represents our brand</a:t>
            </a:r>
            <a:endParaRPr/>
          </a:p>
          <a:p>
            <a:pPr indent="-317500" lvl="1" marL="914400" rtl="0" algn="l">
              <a:spcBef>
                <a:spcPts val="0"/>
              </a:spcBef>
              <a:spcAft>
                <a:spcPts val="0"/>
              </a:spcAft>
              <a:buSzPts val="1400"/>
              <a:buChar char="○"/>
            </a:pPr>
            <a:r>
              <a:rPr lang="en"/>
              <a:t>Head Office can track marketing effectiveness and benchmarking across the group</a:t>
            </a:r>
            <a:endParaRPr/>
          </a:p>
          <a:p>
            <a:pPr indent="-317500" lvl="1" marL="914400" rtl="0" algn="l">
              <a:spcBef>
                <a:spcPts val="0"/>
              </a:spcBef>
              <a:spcAft>
                <a:spcPts val="0"/>
              </a:spcAft>
              <a:buSzPts val="1400"/>
              <a:buChar char="○"/>
            </a:pPr>
            <a:r>
              <a:rPr lang="en"/>
              <a:t>The customer gets a timely initial response at all times</a:t>
            </a:r>
            <a:endParaRPr/>
          </a:p>
        </p:txBody>
      </p:sp>
      <p:sp>
        <p:nvSpPr>
          <p:cNvPr id="784" name="Google Shape;784;p80"/>
          <p:cNvSpPr txBox="1"/>
          <p:nvPr>
            <p:ph idx="2" type="title"/>
          </p:nvPr>
        </p:nvSpPr>
        <p:spPr>
          <a:xfrm>
            <a:off x="311700" y="608728"/>
            <a:ext cx="8520600" cy="96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leads whether they are generated through channel, customer relationship, digital or from offline local franchise marketing must be entered in Refresh CONTROL before any contact is made</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id="789" name="Google Shape;789;p81"/>
          <p:cNvPicPr preferRelativeResize="0"/>
          <p:nvPr/>
        </p:nvPicPr>
        <p:blipFill>
          <a:blip r:embed="rId3">
            <a:alphaModFix amt="10000"/>
          </a:blip>
          <a:stretch>
            <a:fillRect/>
          </a:stretch>
        </p:blipFill>
        <p:spPr>
          <a:xfrm>
            <a:off x="-121626" y="1431425"/>
            <a:ext cx="3866849" cy="4033951"/>
          </a:xfrm>
          <a:prstGeom prst="rect">
            <a:avLst/>
          </a:prstGeom>
          <a:noFill/>
          <a:ln>
            <a:noFill/>
          </a:ln>
        </p:spPr>
      </p:pic>
      <p:sp>
        <p:nvSpPr>
          <p:cNvPr id="790" name="Google Shape;790;p81"/>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Marketing - Collaborative Territory Model</a:t>
            </a:r>
            <a:endParaRPr/>
          </a:p>
        </p:txBody>
      </p:sp>
      <p:sp>
        <p:nvSpPr>
          <p:cNvPr id="791" name="Google Shape;791;p81"/>
          <p:cNvSpPr txBox="1"/>
          <p:nvPr>
            <p:ph idx="1" type="body"/>
          </p:nvPr>
        </p:nvSpPr>
        <p:spPr>
          <a:xfrm>
            <a:off x="311700" y="794950"/>
            <a:ext cx="8520600" cy="3642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Refresh franchisees are working together to build the brand. They are not competing with each other. They are jointly competing against hundreds or thousands of small trade based builders within their territory, and nationally. We are creating a new category in the market.</a:t>
            </a:r>
            <a:endParaRPr/>
          </a:p>
          <a:p>
            <a:pPr indent="-342900" lvl="0" marL="457200" rtl="0" algn="l">
              <a:spcBef>
                <a:spcPts val="1000"/>
              </a:spcBef>
              <a:spcAft>
                <a:spcPts val="0"/>
              </a:spcAft>
              <a:buSzPts val="1800"/>
              <a:buChar char="●"/>
            </a:pPr>
            <a:r>
              <a:rPr lang="en"/>
              <a:t>Consumers are very dissatisfied with the traditional renovation experience, and are attracted to Refresh’s brand driven, and highly professional model.  </a:t>
            </a:r>
            <a:endParaRPr/>
          </a:p>
          <a:p>
            <a:pPr indent="-342900" lvl="0" marL="457200" rtl="0" algn="l">
              <a:spcBef>
                <a:spcPts val="1000"/>
              </a:spcBef>
              <a:spcAft>
                <a:spcPts val="1000"/>
              </a:spcAft>
              <a:buSzPts val="1800"/>
              <a:buChar char="●"/>
            </a:pPr>
            <a:r>
              <a:rPr lang="en"/>
              <a:t>Marketing scale benefits are attained. Franchisees can jointly participate in marketing activities and spend more money collectively, driving down the cost per lead per franchise. More impactful marketing channels can be used.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Refresh Logo (Prohibited Use)</a:t>
            </a:r>
            <a:endParaRPr/>
          </a:p>
        </p:txBody>
      </p:sp>
      <p:sp>
        <p:nvSpPr>
          <p:cNvPr id="100" name="Google Shape;100;p19"/>
          <p:cNvSpPr txBox="1"/>
          <p:nvPr>
            <p:ph idx="1" type="body"/>
          </p:nvPr>
        </p:nvSpPr>
        <p:spPr>
          <a:xfrm>
            <a:off x="651900" y="1180850"/>
            <a:ext cx="1862100" cy="157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Changing the colours of the logo to suit a background colour</a:t>
            </a:r>
            <a:endParaRPr b="1" sz="1200">
              <a:solidFill>
                <a:schemeClr val="dk1"/>
              </a:solidFill>
            </a:endParaRPr>
          </a:p>
          <a:p>
            <a:pPr indent="0" lvl="0" marL="0" rtl="0" algn="l">
              <a:spcBef>
                <a:spcPts val="0"/>
              </a:spcBef>
              <a:spcAft>
                <a:spcPts val="0"/>
              </a:spcAft>
              <a:buNone/>
            </a:pPr>
            <a:r>
              <a:rPr lang="en" sz="1000">
                <a:solidFill>
                  <a:schemeClr val="dk1"/>
                </a:solidFill>
              </a:rPr>
              <a:t>It is prohibited to change any of the logo colours to</a:t>
            </a:r>
            <a:endParaRPr sz="1000">
              <a:solidFill>
                <a:schemeClr val="dk1"/>
              </a:solidFill>
            </a:endParaRPr>
          </a:p>
          <a:p>
            <a:pPr indent="0" lvl="0" marL="0" rtl="0" algn="l">
              <a:spcBef>
                <a:spcPts val="0"/>
              </a:spcBef>
              <a:spcAft>
                <a:spcPts val="0"/>
              </a:spcAft>
              <a:buNone/>
            </a:pPr>
            <a:r>
              <a:rPr lang="en" sz="1000">
                <a:solidFill>
                  <a:schemeClr val="dk1"/>
                </a:solidFill>
              </a:rPr>
              <a:t>suit a specific coloured background.</a:t>
            </a:r>
            <a:endParaRPr sz="10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b="1" sz="1400">
              <a:solidFill>
                <a:schemeClr val="dk1"/>
              </a:solidFill>
            </a:endParaRPr>
          </a:p>
        </p:txBody>
      </p:sp>
      <p:pic>
        <p:nvPicPr>
          <p:cNvPr id="101" name="Google Shape;101;p19"/>
          <p:cNvPicPr preferRelativeResize="0"/>
          <p:nvPr/>
        </p:nvPicPr>
        <p:blipFill>
          <a:blip r:embed="rId3">
            <a:alphaModFix/>
          </a:blip>
          <a:stretch>
            <a:fillRect/>
          </a:stretch>
        </p:blipFill>
        <p:spPr>
          <a:xfrm>
            <a:off x="5507149" y="2514525"/>
            <a:ext cx="2718750" cy="1678528"/>
          </a:xfrm>
          <a:prstGeom prst="rect">
            <a:avLst/>
          </a:prstGeom>
          <a:noFill/>
          <a:ln>
            <a:noFill/>
          </a:ln>
        </p:spPr>
      </p:pic>
      <p:pic>
        <p:nvPicPr>
          <p:cNvPr id="102" name="Google Shape;102;p19"/>
          <p:cNvPicPr preferRelativeResize="0"/>
          <p:nvPr/>
        </p:nvPicPr>
        <p:blipFill>
          <a:blip r:embed="rId4">
            <a:alphaModFix/>
          </a:blip>
          <a:stretch>
            <a:fillRect/>
          </a:stretch>
        </p:blipFill>
        <p:spPr>
          <a:xfrm>
            <a:off x="2956875" y="2800362"/>
            <a:ext cx="2379745" cy="1392700"/>
          </a:xfrm>
          <a:prstGeom prst="rect">
            <a:avLst/>
          </a:prstGeom>
          <a:noFill/>
          <a:ln>
            <a:noFill/>
          </a:ln>
        </p:spPr>
      </p:pic>
      <p:pic>
        <p:nvPicPr>
          <p:cNvPr id="103" name="Google Shape;103;p19"/>
          <p:cNvPicPr preferRelativeResize="0"/>
          <p:nvPr/>
        </p:nvPicPr>
        <p:blipFill>
          <a:blip r:embed="rId5">
            <a:alphaModFix/>
          </a:blip>
          <a:stretch>
            <a:fillRect/>
          </a:stretch>
        </p:blipFill>
        <p:spPr>
          <a:xfrm>
            <a:off x="588625" y="2961149"/>
            <a:ext cx="2197721" cy="1324412"/>
          </a:xfrm>
          <a:prstGeom prst="rect">
            <a:avLst/>
          </a:prstGeom>
          <a:noFill/>
          <a:ln>
            <a:noFill/>
          </a:ln>
        </p:spPr>
      </p:pic>
      <p:sp>
        <p:nvSpPr>
          <p:cNvPr id="104" name="Google Shape;104;p19"/>
          <p:cNvSpPr txBox="1"/>
          <p:nvPr>
            <p:ph idx="1" type="body"/>
          </p:nvPr>
        </p:nvSpPr>
        <p:spPr>
          <a:xfrm>
            <a:off x="3155725" y="1180850"/>
            <a:ext cx="1862100" cy="157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Using a coloured logo on top of another colour</a:t>
            </a:r>
            <a:endParaRPr b="1" sz="1200">
              <a:solidFill>
                <a:schemeClr val="dk1"/>
              </a:solidFill>
            </a:endParaRPr>
          </a:p>
          <a:p>
            <a:pPr indent="0" lvl="0" marL="0" rtl="0" algn="l">
              <a:spcBef>
                <a:spcPts val="0"/>
              </a:spcBef>
              <a:spcAft>
                <a:spcPts val="0"/>
              </a:spcAft>
              <a:buNone/>
            </a:pPr>
            <a:r>
              <a:rPr lang="en" sz="1000">
                <a:solidFill>
                  <a:schemeClr val="dk1"/>
                </a:solidFill>
              </a:rPr>
              <a:t>It is prohibited to use the Refresh logo in colour on</a:t>
            </a:r>
            <a:endParaRPr sz="1000">
              <a:solidFill>
                <a:schemeClr val="dk1"/>
              </a:solidFill>
            </a:endParaRPr>
          </a:p>
          <a:p>
            <a:pPr indent="0" lvl="0" marL="0" rtl="0" algn="l">
              <a:spcBef>
                <a:spcPts val="0"/>
              </a:spcBef>
              <a:spcAft>
                <a:spcPts val="0"/>
              </a:spcAft>
              <a:buNone/>
            </a:pPr>
            <a:r>
              <a:rPr lang="en" sz="1000">
                <a:solidFill>
                  <a:schemeClr val="dk1"/>
                </a:solidFill>
              </a:rPr>
              <a:t>top of another solid colour.</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b="1" sz="1400">
              <a:solidFill>
                <a:schemeClr val="dk1"/>
              </a:solidFill>
            </a:endParaRPr>
          </a:p>
        </p:txBody>
      </p:sp>
      <p:sp>
        <p:nvSpPr>
          <p:cNvPr id="105" name="Google Shape;105;p19"/>
          <p:cNvSpPr txBox="1"/>
          <p:nvPr>
            <p:ph idx="1" type="body"/>
          </p:nvPr>
        </p:nvSpPr>
        <p:spPr>
          <a:xfrm>
            <a:off x="5868700" y="1180850"/>
            <a:ext cx="1862100" cy="157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Changing the colours of the logo</a:t>
            </a:r>
            <a:endParaRPr b="1" sz="1200">
              <a:solidFill>
                <a:schemeClr val="dk1"/>
              </a:solidFill>
            </a:endParaRPr>
          </a:p>
          <a:p>
            <a:pPr indent="0" lvl="0" marL="0" rtl="0" algn="l">
              <a:spcBef>
                <a:spcPts val="0"/>
              </a:spcBef>
              <a:spcAft>
                <a:spcPts val="0"/>
              </a:spcAft>
              <a:buNone/>
            </a:pPr>
            <a:r>
              <a:rPr lang="en" sz="1000">
                <a:solidFill>
                  <a:schemeClr val="dk1"/>
                </a:solidFill>
              </a:rPr>
              <a:t>It is prohibited to change any of the logo colours.</a:t>
            </a:r>
            <a:endParaRPr sz="10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b="1" sz="1400">
              <a:solidFill>
                <a:schemeClr val="dk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pic>
        <p:nvPicPr>
          <p:cNvPr id="796" name="Google Shape;796;p82"/>
          <p:cNvPicPr preferRelativeResize="0"/>
          <p:nvPr/>
        </p:nvPicPr>
        <p:blipFill>
          <a:blip r:embed="rId3">
            <a:alphaModFix amt="10000"/>
          </a:blip>
          <a:stretch>
            <a:fillRect/>
          </a:stretch>
        </p:blipFill>
        <p:spPr>
          <a:xfrm>
            <a:off x="-121626" y="1431425"/>
            <a:ext cx="3866849" cy="4033951"/>
          </a:xfrm>
          <a:prstGeom prst="rect">
            <a:avLst/>
          </a:prstGeom>
          <a:noFill/>
          <a:ln>
            <a:noFill/>
          </a:ln>
        </p:spPr>
      </p:pic>
      <p:sp>
        <p:nvSpPr>
          <p:cNvPr id="797" name="Google Shape;797;p82"/>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Marketing at the highest level</a:t>
            </a:r>
            <a:endParaRPr/>
          </a:p>
        </p:txBody>
      </p:sp>
      <p:sp>
        <p:nvSpPr>
          <p:cNvPr id="798" name="Google Shape;798;p82"/>
          <p:cNvSpPr txBox="1"/>
          <p:nvPr>
            <p:ph idx="1" type="body"/>
          </p:nvPr>
        </p:nvSpPr>
        <p:spPr>
          <a:xfrm>
            <a:off x="311700" y="794950"/>
            <a:ext cx="8520600" cy="3642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All marketing activities must be undertaken at the highest level possible. This protects the scale of the brand and provides marketing economies of scale with purchasing power. </a:t>
            </a:r>
            <a:endParaRPr/>
          </a:p>
          <a:p>
            <a:pPr indent="-342900" lvl="0" marL="457200" rtl="0" algn="l">
              <a:spcBef>
                <a:spcPts val="0"/>
              </a:spcBef>
              <a:spcAft>
                <a:spcPts val="0"/>
              </a:spcAft>
              <a:buSzPts val="1800"/>
              <a:buChar char="●"/>
            </a:pPr>
            <a:r>
              <a:rPr lang="en"/>
              <a:t>The only reason why something can be permitted to be done at a lower level is because it can’t be done at a high level. Every effort must be made to engage at the highest level possible and collaborate (ie: Join their budgets and efforts together for better marketing scale - not compete with each other within the group)</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pic>
        <p:nvPicPr>
          <p:cNvPr id="803" name="Google Shape;803;p83"/>
          <p:cNvPicPr preferRelativeResize="0"/>
          <p:nvPr/>
        </p:nvPicPr>
        <p:blipFill>
          <a:blip r:embed="rId3">
            <a:alphaModFix amt="10000"/>
          </a:blip>
          <a:stretch>
            <a:fillRect/>
          </a:stretch>
        </p:blipFill>
        <p:spPr>
          <a:xfrm>
            <a:off x="-121626" y="1431425"/>
            <a:ext cx="3866849" cy="4033951"/>
          </a:xfrm>
          <a:prstGeom prst="rect">
            <a:avLst/>
          </a:prstGeom>
          <a:noFill/>
          <a:ln>
            <a:noFill/>
          </a:ln>
        </p:spPr>
      </p:pic>
      <p:sp>
        <p:nvSpPr>
          <p:cNvPr id="804" name="Google Shape;804;p83"/>
          <p:cNvSpPr txBox="1"/>
          <p:nvPr>
            <p:ph type="title"/>
          </p:nvPr>
        </p:nvSpPr>
        <p:spPr>
          <a:xfrm>
            <a:off x="311700" y="12617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Marketing not permitted outside of your territory</a:t>
            </a:r>
            <a:endParaRPr sz="2700"/>
          </a:p>
        </p:txBody>
      </p:sp>
      <p:sp>
        <p:nvSpPr>
          <p:cNvPr id="805" name="Google Shape;805;p83"/>
          <p:cNvSpPr txBox="1"/>
          <p:nvPr>
            <p:ph idx="1" type="body"/>
          </p:nvPr>
        </p:nvSpPr>
        <p:spPr>
          <a:xfrm>
            <a:off x="311700" y="794950"/>
            <a:ext cx="8520600" cy="81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t>
            </a:r>
            <a:r>
              <a:rPr lang="en"/>
              <a:t>arketing is not permitted outside of your territory - see below </a:t>
            </a:r>
            <a:r>
              <a:rPr lang="en"/>
              <a:t>excerpt from franchise agreement for your reference</a:t>
            </a:r>
            <a:endParaRPr/>
          </a:p>
        </p:txBody>
      </p:sp>
      <p:pic>
        <p:nvPicPr>
          <p:cNvPr id="806" name="Google Shape;806;p83"/>
          <p:cNvPicPr preferRelativeResize="0"/>
          <p:nvPr/>
        </p:nvPicPr>
        <p:blipFill>
          <a:blip r:embed="rId4">
            <a:alphaModFix/>
          </a:blip>
          <a:stretch>
            <a:fillRect/>
          </a:stretch>
        </p:blipFill>
        <p:spPr>
          <a:xfrm>
            <a:off x="894038" y="1911875"/>
            <a:ext cx="7355925" cy="20370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pic>
        <p:nvPicPr>
          <p:cNvPr id="811" name="Google Shape;811;p84"/>
          <p:cNvPicPr preferRelativeResize="0"/>
          <p:nvPr/>
        </p:nvPicPr>
        <p:blipFill>
          <a:blip r:embed="rId3">
            <a:alphaModFix amt="10000"/>
          </a:blip>
          <a:stretch>
            <a:fillRect/>
          </a:stretch>
        </p:blipFill>
        <p:spPr>
          <a:xfrm>
            <a:off x="-121626" y="1431425"/>
            <a:ext cx="3866849" cy="4033951"/>
          </a:xfrm>
          <a:prstGeom prst="rect">
            <a:avLst/>
          </a:prstGeom>
          <a:noFill/>
          <a:ln>
            <a:noFill/>
          </a:ln>
        </p:spPr>
      </p:pic>
      <p:sp>
        <p:nvSpPr>
          <p:cNvPr id="812" name="Google Shape;812;p84"/>
          <p:cNvSpPr txBox="1"/>
          <p:nvPr>
            <p:ph type="title"/>
          </p:nvPr>
        </p:nvSpPr>
        <p:spPr>
          <a:xfrm>
            <a:off x="162575"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Two options for Call to action in your advertising</a:t>
            </a:r>
            <a:endParaRPr sz="2700"/>
          </a:p>
        </p:txBody>
      </p:sp>
      <p:sp>
        <p:nvSpPr>
          <p:cNvPr id="813" name="Google Shape;813;p84"/>
          <p:cNvSpPr txBox="1"/>
          <p:nvPr/>
        </p:nvSpPr>
        <p:spPr>
          <a:xfrm>
            <a:off x="457750" y="1431425"/>
            <a:ext cx="273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Trackable phone number that terminates at Head Office</a:t>
            </a:r>
            <a:endParaRPr b="1"/>
          </a:p>
        </p:txBody>
      </p:sp>
      <p:sp>
        <p:nvSpPr>
          <p:cNvPr id="814" name="Google Shape;814;p84"/>
          <p:cNvSpPr txBox="1"/>
          <p:nvPr/>
        </p:nvSpPr>
        <p:spPr>
          <a:xfrm>
            <a:off x="4496350" y="1431425"/>
            <a:ext cx="273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Trackable URL that </a:t>
            </a:r>
            <a:r>
              <a:rPr b="1" lang="en"/>
              <a:t>redirects</a:t>
            </a:r>
            <a:r>
              <a:rPr b="1" lang="en"/>
              <a:t> user to national website</a:t>
            </a:r>
            <a:endParaRPr b="1"/>
          </a:p>
        </p:txBody>
      </p:sp>
      <p:sp>
        <p:nvSpPr>
          <p:cNvPr id="815" name="Google Shape;815;p84"/>
          <p:cNvSpPr txBox="1"/>
          <p:nvPr/>
        </p:nvSpPr>
        <p:spPr>
          <a:xfrm>
            <a:off x="517300" y="1862925"/>
            <a:ext cx="3678600" cy="3140100"/>
          </a:xfrm>
          <a:prstGeom prst="rect">
            <a:avLst/>
          </a:prstGeom>
          <a:noFill/>
          <a:ln>
            <a:noFill/>
          </a:ln>
        </p:spPr>
        <p:txBody>
          <a:bodyPr anchorCtr="0" anchor="t" bIns="91425" lIns="91425" spcFirstLastPara="1" rIns="91425" wrap="square" tIns="91425">
            <a:spAutoFit/>
          </a:bodyPr>
          <a:lstStyle/>
          <a:p>
            <a:pPr indent="-190500" lvl="0" marL="171450" rtl="0" algn="l">
              <a:spcBef>
                <a:spcPts val="0"/>
              </a:spcBef>
              <a:spcAft>
                <a:spcPts val="0"/>
              </a:spcAft>
              <a:buSzPts val="1200"/>
              <a:buChar char="●"/>
            </a:pPr>
            <a:r>
              <a:rPr lang="en" sz="1200" u="sng">
                <a:solidFill>
                  <a:schemeClr val="hlink"/>
                </a:solidFill>
                <a:hlinkClick r:id="rId4"/>
              </a:rPr>
              <a:t>Click here to submit</a:t>
            </a:r>
            <a:r>
              <a:rPr lang="en" sz="1200"/>
              <a:t> a request to Head Office to have a Trackable 0800 / 1800 / 0508 Number set up for your campaign</a:t>
            </a:r>
            <a:endParaRPr sz="1200"/>
          </a:p>
          <a:p>
            <a:pPr indent="-190500" lvl="0" marL="171450" rtl="0" algn="l">
              <a:spcBef>
                <a:spcPts val="0"/>
              </a:spcBef>
              <a:spcAft>
                <a:spcPts val="0"/>
              </a:spcAft>
              <a:buSzPts val="1200"/>
              <a:buChar char="●"/>
            </a:pPr>
            <a:r>
              <a:rPr lang="en" sz="1200"/>
              <a:t>For more information on our 0800 / 1800 / trackable number policy - </a:t>
            </a:r>
            <a:r>
              <a:rPr lang="en" sz="1200" u="sng">
                <a:solidFill>
                  <a:schemeClr val="hlink"/>
                </a:solidFill>
                <a:hlinkClick r:id="rId5"/>
              </a:rPr>
              <a:t>please review this guide</a:t>
            </a:r>
            <a:endParaRPr sz="1200"/>
          </a:p>
          <a:p>
            <a:pPr indent="-190500" lvl="0" marL="171450" rtl="0" algn="l">
              <a:spcBef>
                <a:spcPts val="0"/>
              </a:spcBef>
              <a:spcAft>
                <a:spcPts val="0"/>
              </a:spcAft>
              <a:buSzPts val="1200"/>
              <a:buChar char="●"/>
            </a:pPr>
            <a:r>
              <a:rPr lang="en" sz="1200"/>
              <a:t>You can have as many as many trackable numbers as required to track your various campaigns, but you are responsible for paying for them.</a:t>
            </a:r>
            <a:endParaRPr sz="1200"/>
          </a:p>
          <a:p>
            <a:pPr indent="-190500" lvl="0" marL="171450" rtl="0" algn="l">
              <a:spcBef>
                <a:spcPts val="0"/>
              </a:spcBef>
              <a:spcAft>
                <a:spcPts val="0"/>
              </a:spcAft>
              <a:buSzPts val="1200"/>
              <a:buChar char="●"/>
            </a:pPr>
            <a:r>
              <a:rPr lang="en" sz="1200"/>
              <a:t>Part of the set up involves integration with Control so that when someone calls the number, it creates a lead in Control with the assigned tracking information.</a:t>
            </a:r>
            <a:endParaRPr sz="1200"/>
          </a:p>
          <a:p>
            <a:pPr indent="-190500" lvl="0" marL="171450" rtl="0" algn="l">
              <a:spcBef>
                <a:spcPts val="0"/>
              </a:spcBef>
              <a:spcAft>
                <a:spcPts val="0"/>
              </a:spcAft>
              <a:buSzPts val="1200"/>
              <a:buChar char="●"/>
            </a:pPr>
            <a:r>
              <a:rPr lang="en" sz="1200"/>
              <a:t>Do not create your own 0800 / 1800 / 0508 Numbers by bypassing head office.</a:t>
            </a:r>
            <a:endParaRPr sz="1200"/>
          </a:p>
        </p:txBody>
      </p:sp>
      <p:sp>
        <p:nvSpPr>
          <p:cNvPr id="816" name="Google Shape;816;p84"/>
          <p:cNvSpPr txBox="1"/>
          <p:nvPr/>
        </p:nvSpPr>
        <p:spPr>
          <a:xfrm>
            <a:off x="4555900" y="1862925"/>
            <a:ext cx="3678600" cy="1662300"/>
          </a:xfrm>
          <a:prstGeom prst="rect">
            <a:avLst/>
          </a:prstGeom>
          <a:noFill/>
          <a:ln>
            <a:noFill/>
          </a:ln>
        </p:spPr>
        <p:txBody>
          <a:bodyPr anchorCtr="0" anchor="t" bIns="91425" lIns="91425" spcFirstLastPara="1" rIns="91425" wrap="square" tIns="91425">
            <a:spAutoFit/>
          </a:bodyPr>
          <a:lstStyle/>
          <a:p>
            <a:pPr indent="-190500" lvl="0" marL="171450" rtl="0" algn="l">
              <a:spcBef>
                <a:spcPts val="0"/>
              </a:spcBef>
              <a:spcAft>
                <a:spcPts val="0"/>
              </a:spcAft>
              <a:buSzPts val="1200"/>
              <a:buChar char="●"/>
            </a:pPr>
            <a:r>
              <a:rPr lang="en" sz="1200"/>
              <a:t>Submit a request to </a:t>
            </a:r>
            <a:r>
              <a:rPr lang="en" sz="1200" u="sng">
                <a:solidFill>
                  <a:schemeClr val="hlink"/>
                </a:solidFill>
                <a:hlinkClick r:id="rId6"/>
              </a:rPr>
              <a:t>info@refresh.co.nz</a:t>
            </a:r>
            <a:r>
              <a:rPr lang="en" sz="1200"/>
              <a:t> to request a trackable URL be created, the following information is required.</a:t>
            </a:r>
            <a:endParaRPr sz="1200"/>
          </a:p>
          <a:p>
            <a:pPr indent="-304800" lvl="1" marL="628650" rtl="0" algn="l">
              <a:spcBef>
                <a:spcPts val="0"/>
              </a:spcBef>
              <a:spcAft>
                <a:spcPts val="0"/>
              </a:spcAft>
              <a:buSzPts val="1200"/>
              <a:buChar char="○"/>
            </a:pPr>
            <a:r>
              <a:rPr lang="en" sz="1200"/>
              <a:t>Franchisee Name</a:t>
            </a:r>
            <a:endParaRPr sz="1200"/>
          </a:p>
          <a:p>
            <a:pPr indent="-304800" lvl="1" marL="628650" rtl="0" algn="l">
              <a:spcBef>
                <a:spcPts val="0"/>
              </a:spcBef>
              <a:spcAft>
                <a:spcPts val="0"/>
              </a:spcAft>
              <a:buSzPts val="1200"/>
              <a:buChar char="○"/>
            </a:pPr>
            <a:r>
              <a:rPr lang="en" sz="1200"/>
              <a:t>Link to Franchisee Profile on website</a:t>
            </a:r>
            <a:endParaRPr sz="1200"/>
          </a:p>
          <a:p>
            <a:pPr indent="-190500" lvl="0" marL="171450" rtl="0" algn="l">
              <a:spcBef>
                <a:spcPts val="0"/>
              </a:spcBef>
              <a:spcAft>
                <a:spcPts val="0"/>
              </a:spcAft>
              <a:buSzPts val="1200"/>
              <a:buChar char="●"/>
            </a:pPr>
            <a:r>
              <a:rPr lang="en" sz="1200"/>
              <a:t>Do not display email addresses in your advertising / marketing material, rather make use of trackable URLs</a:t>
            </a:r>
            <a:endParaRPr sz="1200"/>
          </a:p>
        </p:txBody>
      </p:sp>
      <p:sp>
        <p:nvSpPr>
          <p:cNvPr id="817" name="Google Shape;817;p84"/>
          <p:cNvSpPr txBox="1"/>
          <p:nvPr/>
        </p:nvSpPr>
        <p:spPr>
          <a:xfrm>
            <a:off x="162575" y="662067"/>
            <a:ext cx="8231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All leads whether they are generated through channel, customer relationship, digital or from offline local franchise marketing must be entered in Refresh CONTROL before any contact is made - to support this, there </a:t>
            </a:r>
            <a:r>
              <a:rPr lang="en"/>
              <a:t>are</a:t>
            </a:r>
            <a:r>
              <a:rPr lang="en"/>
              <a:t> two options for Call to action in your advertising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85"/>
          <p:cNvSpPr txBox="1"/>
          <p:nvPr>
            <p:ph type="title"/>
          </p:nvPr>
        </p:nvSpPr>
        <p:spPr>
          <a:xfrm>
            <a:off x="162575"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How a trackable URL works</a:t>
            </a:r>
            <a:endParaRPr sz="2700"/>
          </a:p>
        </p:txBody>
      </p:sp>
      <p:sp>
        <p:nvSpPr>
          <p:cNvPr id="823" name="Google Shape;823;p85"/>
          <p:cNvSpPr txBox="1"/>
          <p:nvPr/>
        </p:nvSpPr>
        <p:spPr>
          <a:xfrm>
            <a:off x="1391825" y="813000"/>
            <a:ext cx="7245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User views an advert with trackable URL shown as call to action</a:t>
            </a:r>
            <a:endParaRPr sz="1200"/>
          </a:p>
          <a:p>
            <a:pPr indent="0" lvl="0" marL="0" rtl="0" algn="l">
              <a:spcBef>
                <a:spcPts val="0"/>
              </a:spcBef>
              <a:spcAft>
                <a:spcPts val="0"/>
              </a:spcAft>
              <a:buNone/>
            </a:pPr>
            <a:r>
              <a:rPr lang="en" sz="1200"/>
              <a:t>E.g: If entered refreshrenovations.com.au/PaulCree/</a:t>
            </a:r>
            <a:r>
              <a:rPr lang="en" sz="1200"/>
              <a:t> </a:t>
            </a:r>
            <a:endParaRPr sz="1200"/>
          </a:p>
        </p:txBody>
      </p:sp>
      <p:sp>
        <p:nvSpPr>
          <p:cNvPr id="824" name="Google Shape;824;p85"/>
          <p:cNvSpPr txBox="1"/>
          <p:nvPr/>
        </p:nvSpPr>
        <p:spPr>
          <a:xfrm>
            <a:off x="1391825" y="1802325"/>
            <a:ext cx="7245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When user types friendly trackable URL into Internet browser, the browser redirects to the full tracking URL, E.g:</a:t>
            </a:r>
            <a:endParaRPr sz="1200"/>
          </a:p>
          <a:p>
            <a:pPr indent="0" lvl="0" marL="0" rtl="0" algn="l">
              <a:spcBef>
                <a:spcPts val="0"/>
              </a:spcBef>
              <a:spcAft>
                <a:spcPts val="0"/>
              </a:spcAft>
              <a:buNone/>
            </a:pPr>
            <a:r>
              <a:rPr lang="en" sz="1200"/>
              <a:t>If users enters </a:t>
            </a:r>
            <a:r>
              <a:rPr b="1" i="1" lang="en" sz="1200"/>
              <a:t>refreshrenovations.com.au/</a:t>
            </a:r>
            <a:r>
              <a:rPr b="1" i="1" lang="en" sz="1200">
                <a:highlight>
                  <a:srgbClr val="FFFF00"/>
                </a:highlight>
              </a:rPr>
              <a:t>PaulCree/</a:t>
            </a:r>
            <a:endParaRPr b="1" i="1" sz="1200">
              <a:highlight>
                <a:srgbClr val="FFFF00"/>
              </a:highlight>
            </a:endParaRPr>
          </a:p>
          <a:p>
            <a:pPr indent="0" lvl="0" marL="0" rtl="0" algn="l">
              <a:spcBef>
                <a:spcPts val="0"/>
              </a:spcBef>
              <a:spcAft>
                <a:spcPts val="0"/>
              </a:spcAft>
              <a:buNone/>
            </a:pPr>
            <a:r>
              <a:rPr lang="en" sz="1200"/>
              <a:t>Browser will open the following website with tracking:  </a:t>
            </a:r>
            <a:r>
              <a:rPr b="1" i="1" lang="en" sz="1200"/>
              <a:t>https://www.refreshrenovations.com.au/about-us/people-and-culture/paul-cree-melbourne-renovation-builder/?utm_source=Franchise%20generated&amp;utm_medium=Local%20Franchise%20Marketing&amp;utm_campaign=</a:t>
            </a:r>
            <a:r>
              <a:rPr b="1" i="1" lang="en" sz="1200">
                <a:highlight>
                  <a:srgbClr val="FFFF00"/>
                </a:highlight>
              </a:rPr>
              <a:t>Paul%20Cree</a:t>
            </a:r>
            <a:endParaRPr b="1" i="1" sz="1200">
              <a:highlight>
                <a:srgbClr val="FFFF00"/>
              </a:highlight>
            </a:endParaRPr>
          </a:p>
        </p:txBody>
      </p:sp>
      <p:sp>
        <p:nvSpPr>
          <p:cNvPr id="825" name="Google Shape;825;p85"/>
          <p:cNvSpPr txBox="1"/>
          <p:nvPr/>
        </p:nvSpPr>
        <p:spPr>
          <a:xfrm>
            <a:off x="1391825" y="3478475"/>
            <a:ext cx="7245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So that w</a:t>
            </a:r>
            <a:r>
              <a:rPr lang="en" sz="1200"/>
              <a:t>hen an enquiry created in Control by someone who used that link, it will have the tracking information associated with the URL captured to inform allocation to that franchisee: e.g:</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Source: Franchise generated</a:t>
            </a:r>
            <a:endParaRPr sz="1200"/>
          </a:p>
          <a:p>
            <a:pPr indent="0" lvl="0" marL="0" rtl="0" algn="l">
              <a:spcBef>
                <a:spcPts val="0"/>
              </a:spcBef>
              <a:spcAft>
                <a:spcPts val="0"/>
              </a:spcAft>
              <a:buNone/>
            </a:pPr>
            <a:r>
              <a:rPr lang="en" sz="1200"/>
              <a:t>Medium: Local Franchise Marketing </a:t>
            </a:r>
            <a:br>
              <a:rPr lang="en" sz="1200"/>
            </a:br>
            <a:r>
              <a:rPr lang="en" sz="1200"/>
              <a:t>Campaign: Paul Cree</a:t>
            </a:r>
            <a:endParaRPr sz="1200"/>
          </a:p>
        </p:txBody>
      </p:sp>
      <p:sp>
        <p:nvSpPr>
          <p:cNvPr id="826" name="Google Shape;826;p85"/>
          <p:cNvSpPr txBox="1"/>
          <p:nvPr>
            <p:ph type="title"/>
          </p:nvPr>
        </p:nvSpPr>
        <p:spPr>
          <a:xfrm>
            <a:off x="896525" y="813000"/>
            <a:ext cx="495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t>1.</a:t>
            </a:r>
            <a:endParaRPr sz="2700"/>
          </a:p>
        </p:txBody>
      </p:sp>
      <p:sp>
        <p:nvSpPr>
          <p:cNvPr id="827" name="Google Shape;827;p85"/>
          <p:cNvSpPr txBox="1"/>
          <p:nvPr>
            <p:ph type="title"/>
          </p:nvPr>
        </p:nvSpPr>
        <p:spPr>
          <a:xfrm>
            <a:off x="896525" y="1802325"/>
            <a:ext cx="495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t>2</a:t>
            </a:r>
            <a:r>
              <a:rPr lang="en" sz="2700"/>
              <a:t>.</a:t>
            </a:r>
            <a:endParaRPr sz="2700"/>
          </a:p>
        </p:txBody>
      </p:sp>
      <p:sp>
        <p:nvSpPr>
          <p:cNvPr id="828" name="Google Shape;828;p85"/>
          <p:cNvSpPr txBox="1"/>
          <p:nvPr>
            <p:ph type="title"/>
          </p:nvPr>
        </p:nvSpPr>
        <p:spPr>
          <a:xfrm>
            <a:off x="896525" y="3478475"/>
            <a:ext cx="495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t>3</a:t>
            </a:r>
            <a:r>
              <a:rPr lang="en" sz="2700"/>
              <a:t>.</a:t>
            </a:r>
            <a:endParaRPr sz="27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pic>
        <p:nvPicPr>
          <p:cNvPr id="833" name="Google Shape;833;p86"/>
          <p:cNvPicPr preferRelativeResize="0"/>
          <p:nvPr/>
        </p:nvPicPr>
        <p:blipFill>
          <a:blip r:embed="rId3">
            <a:alphaModFix amt="10000"/>
          </a:blip>
          <a:stretch>
            <a:fillRect/>
          </a:stretch>
        </p:blipFill>
        <p:spPr>
          <a:xfrm>
            <a:off x="-121626" y="1431425"/>
            <a:ext cx="3866849" cy="4033951"/>
          </a:xfrm>
          <a:prstGeom prst="rect">
            <a:avLst/>
          </a:prstGeom>
          <a:noFill/>
          <a:ln>
            <a:noFill/>
          </a:ln>
        </p:spPr>
      </p:pic>
      <p:sp>
        <p:nvSpPr>
          <p:cNvPr id="834" name="Google Shape;834;p86"/>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Trackable 0800 / 1800 / 0508 Numbers</a:t>
            </a:r>
            <a:endParaRPr/>
          </a:p>
        </p:txBody>
      </p:sp>
      <p:sp>
        <p:nvSpPr>
          <p:cNvPr id="835" name="Google Shape;835;p86"/>
          <p:cNvSpPr txBox="1"/>
          <p:nvPr>
            <p:ph idx="1" type="body"/>
          </p:nvPr>
        </p:nvSpPr>
        <p:spPr>
          <a:xfrm>
            <a:off x="311700" y="629100"/>
            <a:ext cx="8520600" cy="440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Franchisees are not permitted to advertise their personal mobile phone number / office / landline in relation to the Franchised Business. The Franchisee is required to set up and must only use a trackable 1800 number as prescribed by the Franchisor in the Franchised Business</a:t>
            </a:r>
            <a:endParaRPr sz="1300"/>
          </a:p>
          <a:p>
            <a:pPr indent="0" lvl="0" marL="0" rtl="0" algn="l">
              <a:spcBef>
                <a:spcPts val="1600"/>
              </a:spcBef>
              <a:spcAft>
                <a:spcPts val="0"/>
              </a:spcAft>
              <a:buNone/>
            </a:pPr>
            <a:r>
              <a:rPr lang="en" sz="1300"/>
              <a:t>What you need to do:</a:t>
            </a:r>
            <a:endParaRPr sz="1300"/>
          </a:p>
          <a:p>
            <a:pPr indent="-311150" lvl="0" marL="457200" rtl="0" algn="l">
              <a:spcBef>
                <a:spcPts val="1600"/>
              </a:spcBef>
              <a:spcAft>
                <a:spcPts val="0"/>
              </a:spcAft>
              <a:buSzPts val="1300"/>
              <a:buChar char="●"/>
            </a:pPr>
            <a:r>
              <a:rPr lang="en" sz="1300" u="sng">
                <a:solidFill>
                  <a:schemeClr val="hlink"/>
                </a:solidFill>
                <a:hlinkClick r:id="rId4"/>
              </a:rPr>
              <a:t>Fill out this form here to order your trackable number</a:t>
            </a:r>
            <a:endParaRPr sz="1300"/>
          </a:p>
          <a:p>
            <a:pPr indent="-311150" lvl="0" marL="457200" rtl="0" algn="l">
              <a:spcBef>
                <a:spcPts val="0"/>
              </a:spcBef>
              <a:spcAft>
                <a:spcPts val="0"/>
              </a:spcAft>
              <a:buSzPts val="1300"/>
              <a:buChar char="●"/>
            </a:pPr>
            <a:r>
              <a:rPr lang="en" sz="1300"/>
              <a:t>Use it where appro</a:t>
            </a:r>
            <a:r>
              <a:rPr lang="en" sz="1300"/>
              <a:t>priate in local marketing</a:t>
            </a:r>
            <a:endParaRPr sz="1300"/>
          </a:p>
          <a:p>
            <a:pPr indent="0" lvl="0" marL="0" rtl="0" algn="l">
              <a:spcBef>
                <a:spcPts val="1600"/>
              </a:spcBef>
              <a:spcAft>
                <a:spcPts val="0"/>
              </a:spcAft>
              <a:buNone/>
            </a:pPr>
            <a:r>
              <a:rPr lang="en" sz="1300"/>
              <a:t>For more information on which phone number to use for different marketing communications, review the </a:t>
            </a:r>
            <a:r>
              <a:rPr lang="en" sz="1300" u="sng">
                <a:solidFill>
                  <a:schemeClr val="hlink"/>
                </a:solidFill>
                <a:hlinkClick r:id="rId5"/>
              </a:rPr>
              <a:t>Phone and Email policy</a:t>
            </a:r>
            <a:r>
              <a:rPr lang="en" sz="1300"/>
              <a:t>.</a:t>
            </a:r>
            <a:endParaRPr sz="1300"/>
          </a:p>
          <a:p>
            <a:pPr indent="-311150" lvl="0" marL="457200" rtl="0" algn="l">
              <a:spcBef>
                <a:spcPts val="1600"/>
              </a:spcBef>
              <a:spcAft>
                <a:spcPts val="0"/>
              </a:spcAft>
              <a:buSzPts val="1300"/>
              <a:buChar char="●"/>
            </a:pPr>
            <a:r>
              <a:rPr lang="en" sz="1300"/>
              <a:t>Franchisees are not permitted to use advertising that directs enquiries to their own mobile phone / office / landline</a:t>
            </a:r>
            <a:endParaRPr sz="1300"/>
          </a:p>
          <a:p>
            <a:pPr indent="-311150" lvl="0" marL="457200" rtl="0" algn="l">
              <a:spcBef>
                <a:spcPts val="0"/>
              </a:spcBef>
              <a:spcAft>
                <a:spcPts val="0"/>
              </a:spcAft>
              <a:buSzPts val="1300"/>
              <a:buChar char="●"/>
            </a:pPr>
            <a:r>
              <a:rPr lang="en" sz="1300"/>
              <a:t>All leads from advertising must use approved phone numbers which are answered by head office, not the franchisee's business or other agent</a:t>
            </a:r>
            <a:endParaRPr sz="1300"/>
          </a:p>
          <a:p>
            <a:pPr indent="-311150" lvl="0" marL="457200" rtl="0" algn="l">
              <a:spcBef>
                <a:spcPts val="0"/>
              </a:spcBef>
              <a:spcAft>
                <a:spcPts val="0"/>
              </a:spcAft>
              <a:buSzPts val="1300"/>
              <a:buChar char="●"/>
            </a:pPr>
            <a:r>
              <a:rPr lang="en" sz="1300"/>
              <a:t>Franchisees are not permitted to use unapproved numbers on advertising which bypass the head office call centre.</a:t>
            </a:r>
            <a:endParaRPr sz="13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87"/>
          <p:cNvSpPr txBox="1"/>
          <p:nvPr>
            <p:ph type="title"/>
          </p:nvPr>
        </p:nvSpPr>
        <p:spPr>
          <a:xfrm>
            <a:off x="311700" y="126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Brand Communication - </a:t>
            </a:r>
            <a:r>
              <a:rPr lang="en" sz="2100" u="sng">
                <a:solidFill>
                  <a:schemeClr val="hlink"/>
                </a:solidFill>
                <a:hlinkClick r:id="rId3"/>
              </a:rPr>
              <a:t>Service </a:t>
            </a:r>
            <a:r>
              <a:rPr lang="en" sz="2100" u="sng">
                <a:solidFill>
                  <a:schemeClr val="hlink"/>
                </a:solidFill>
                <a:hlinkClick r:id="rId4"/>
              </a:rPr>
              <a:t>Differentiation</a:t>
            </a:r>
            <a:r>
              <a:rPr lang="en" sz="2100" u="sng">
                <a:solidFill>
                  <a:schemeClr val="hlink"/>
                </a:solidFill>
                <a:hlinkClick r:id="rId5"/>
              </a:rPr>
              <a:t> Doc</a:t>
            </a:r>
            <a:endParaRPr sz="2100"/>
          </a:p>
        </p:txBody>
      </p:sp>
      <p:sp>
        <p:nvSpPr>
          <p:cNvPr id="841" name="Google Shape;841;p87"/>
          <p:cNvSpPr txBox="1"/>
          <p:nvPr>
            <p:ph idx="1" type="body"/>
          </p:nvPr>
        </p:nvSpPr>
        <p:spPr>
          <a:xfrm>
            <a:off x="404850" y="1569775"/>
            <a:ext cx="960000" cy="2793600"/>
          </a:xfrm>
          <a:prstGeom prst="rect">
            <a:avLst/>
          </a:prstGeom>
          <a:ln cap="flat" cmpd="sng" w="9525">
            <a:solidFill>
              <a:srgbClr val="50AF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1"/>
                </a:solidFill>
                <a:latin typeface="Arial"/>
                <a:ea typeface="Arial"/>
                <a:cs typeface="Arial"/>
                <a:sym typeface="Arial"/>
              </a:rPr>
              <a:t>Renovations</a:t>
            </a:r>
            <a:endParaRPr sz="600">
              <a:solidFill>
                <a:schemeClr val="dk1"/>
              </a:solidFill>
              <a:latin typeface="Arial"/>
              <a:ea typeface="Arial"/>
              <a:cs typeface="Arial"/>
              <a:sym typeface="Arial"/>
            </a:endParaRPr>
          </a:p>
          <a:p>
            <a:pPr indent="0" lvl="0" marL="0" rtl="0" algn="l">
              <a:spcBef>
                <a:spcPts val="600"/>
              </a:spcBef>
              <a:spcAft>
                <a:spcPts val="0"/>
              </a:spcAft>
              <a:buClr>
                <a:schemeClr val="dk1"/>
              </a:buClr>
              <a:buSzPts val="1100"/>
              <a:buFont typeface="Arial"/>
              <a:buNone/>
            </a:pPr>
            <a:r>
              <a:rPr lang="en" sz="600">
                <a:solidFill>
                  <a:schemeClr val="dk1"/>
                </a:solidFill>
                <a:latin typeface="Arial"/>
                <a:ea typeface="Arial"/>
                <a:cs typeface="Arial"/>
                <a:sym typeface="Arial"/>
              </a:rPr>
              <a:t>Outdoor Renovations</a:t>
            </a:r>
            <a:endParaRPr sz="600">
              <a:solidFill>
                <a:schemeClr val="dk1"/>
              </a:solidFill>
              <a:latin typeface="Arial"/>
              <a:ea typeface="Arial"/>
              <a:cs typeface="Arial"/>
              <a:sym typeface="Arial"/>
            </a:endParaRPr>
          </a:p>
          <a:p>
            <a:pPr indent="0" lvl="0" marL="0" rtl="0" algn="l">
              <a:spcBef>
                <a:spcPts val="600"/>
              </a:spcBef>
              <a:spcAft>
                <a:spcPts val="0"/>
              </a:spcAft>
              <a:buNone/>
            </a:pPr>
            <a:r>
              <a:rPr lang="en" sz="600">
                <a:solidFill>
                  <a:schemeClr val="dk1"/>
                </a:solidFill>
                <a:latin typeface="Arial"/>
                <a:ea typeface="Arial"/>
                <a:cs typeface="Arial"/>
                <a:sym typeface="Arial"/>
              </a:rPr>
              <a:t>Design and Build</a:t>
            </a:r>
            <a:endParaRPr sz="600">
              <a:solidFill>
                <a:schemeClr val="dk1"/>
              </a:solidFill>
              <a:latin typeface="Arial"/>
              <a:ea typeface="Arial"/>
              <a:cs typeface="Arial"/>
              <a:sym typeface="Arial"/>
            </a:endParaRPr>
          </a:p>
          <a:p>
            <a:pPr indent="0" lvl="0" marL="0" rtl="0" algn="l">
              <a:spcBef>
                <a:spcPts val="600"/>
              </a:spcBef>
              <a:spcAft>
                <a:spcPts val="0"/>
              </a:spcAft>
              <a:buNone/>
            </a:pPr>
            <a:r>
              <a:rPr lang="en" sz="600">
                <a:solidFill>
                  <a:schemeClr val="dk1"/>
                </a:solidFill>
                <a:latin typeface="Arial"/>
                <a:ea typeface="Arial"/>
                <a:cs typeface="Arial"/>
                <a:sym typeface="Arial"/>
              </a:rPr>
              <a:t>Project Management</a:t>
            </a:r>
            <a:endParaRPr sz="600">
              <a:solidFill>
                <a:schemeClr val="dk1"/>
              </a:solidFill>
              <a:latin typeface="Arial"/>
              <a:ea typeface="Arial"/>
              <a:cs typeface="Arial"/>
              <a:sym typeface="Arial"/>
            </a:endParaRPr>
          </a:p>
          <a:p>
            <a:pPr indent="0" lvl="0" marL="0" rtl="0" algn="l">
              <a:spcBef>
                <a:spcPts val="600"/>
              </a:spcBef>
              <a:spcAft>
                <a:spcPts val="0"/>
              </a:spcAft>
              <a:buNone/>
            </a:pPr>
            <a:r>
              <a:rPr lang="en" sz="600">
                <a:solidFill>
                  <a:schemeClr val="dk1"/>
                </a:solidFill>
                <a:latin typeface="Arial"/>
                <a:ea typeface="Arial"/>
                <a:cs typeface="Arial"/>
                <a:sym typeface="Arial"/>
              </a:rPr>
              <a:t>Renovation Consultant</a:t>
            </a:r>
            <a:endParaRPr sz="600">
              <a:solidFill>
                <a:schemeClr val="dk1"/>
              </a:solidFill>
              <a:latin typeface="Arial"/>
              <a:ea typeface="Arial"/>
              <a:cs typeface="Arial"/>
              <a:sym typeface="Arial"/>
            </a:endParaRPr>
          </a:p>
          <a:p>
            <a:pPr indent="0" lvl="0" marL="0" rtl="0" algn="l">
              <a:spcBef>
                <a:spcPts val="600"/>
              </a:spcBef>
              <a:spcAft>
                <a:spcPts val="600"/>
              </a:spcAft>
              <a:buNone/>
            </a:pPr>
            <a:r>
              <a:rPr lang="en" sz="600">
                <a:solidFill>
                  <a:schemeClr val="dk1"/>
                </a:solidFill>
                <a:latin typeface="Arial"/>
                <a:ea typeface="Arial"/>
                <a:cs typeface="Arial"/>
                <a:sym typeface="Arial"/>
              </a:rPr>
              <a:t>Builder</a:t>
            </a:r>
            <a:endParaRPr sz="600">
              <a:solidFill>
                <a:schemeClr val="dk1"/>
              </a:solidFill>
              <a:latin typeface="Arial"/>
              <a:ea typeface="Arial"/>
              <a:cs typeface="Arial"/>
              <a:sym typeface="Arial"/>
            </a:endParaRPr>
          </a:p>
        </p:txBody>
      </p:sp>
      <p:sp>
        <p:nvSpPr>
          <p:cNvPr id="842" name="Google Shape;842;p87"/>
          <p:cNvSpPr txBox="1"/>
          <p:nvPr>
            <p:ph idx="1" type="body"/>
          </p:nvPr>
        </p:nvSpPr>
        <p:spPr>
          <a:xfrm>
            <a:off x="2984850" y="1569775"/>
            <a:ext cx="1058400" cy="2793600"/>
          </a:xfrm>
          <a:prstGeom prst="rect">
            <a:avLst/>
          </a:prstGeom>
          <a:ln cap="flat" cmpd="sng" w="9525">
            <a:solidFill>
              <a:srgbClr val="50AF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1"/>
                </a:solidFill>
                <a:latin typeface="Arial"/>
                <a:ea typeface="Arial"/>
                <a:cs typeface="Arial"/>
                <a:sym typeface="Arial"/>
              </a:rPr>
              <a:t>Landscaping</a:t>
            </a:r>
            <a:endParaRPr sz="600">
              <a:solidFill>
                <a:schemeClr val="dk1"/>
              </a:solidFill>
              <a:latin typeface="Arial"/>
              <a:ea typeface="Arial"/>
              <a:cs typeface="Arial"/>
              <a:sym typeface="Arial"/>
            </a:endParaRPr>
          </a:p>
          <a:p>
            <a:pPr indent="0" lvl="0" marL="0" rtl="0" algn="l">
              <a:spcBef>
                <a:spcPts val="600"/>
              </a:spcBef>
              <a:spcAft>
                <a:spcPts val="0"/>
              </a:spcAft>
              <a:buNone/>
            </a:pPr>
            <a:r>
              <a:rPr lang="en" sz="600">
                <a:solidFill>
                  <a:schemeClr val="dk1"/>
                </a:solidFill>
                <a:latin typeface="Arial"/>
                <a:ea typeface="Arial"/>
                <a:cs typeface="Arial"/>
                <a:sym typeface="Arial"/>
              </a:rPr>
              <a:t>Outdoor Renovations</a:t>
            </a:r>
            <a:endParaRPr sz="600">
              <a:solidFill>
                <a:schemeClr val="dk1"/>
              </a:solidFill>
              <a:latin typeface="Arial"/>
              <a:ea typeface="Arial"/>
              <a:cs typeface="Arial"/>
              <a:sym typeface="Arial"/>
            </a:endParaRPr>
          </a:p>
          <a:p>
            <a:pPr indent="0" lvl="0" marL="0" rtl="0" algn="l">
              <a:spcBef>
                <a:spcPts val="600"/>
              </a:spcBef>
              <a:spcAft>
                <a:spcPts val="0"/>
              </a:spcAft>
              <a:buNone/>
            </a:pPr>
            <a:r>
              <a:rPr lang="en" sz="600">
                <a:solidFill>
                  <a:schemeClr val="dk1"/>
                </a:solidFill>
                <a:latin typeface="Arial"/>
                <a:ea typeface="Arial"/>
                <a:cs typeface="Arial"/>
                <a:sym typeface="Arial"/>
              </a:rPr>
              <a:t>Design and Build</a:t>
            </a:r>
            <a:endParaRPr sz="600">
              <a:solidFill>
                <a:schemeClr val="dk1"/>
              </a:solidFill>
              <a:latin typeface="Arial"/>
              <a:ea typeface="Arial"/>
              <a:cs typeface="Arial"/>
              <a:sym typeface="Arial"/>
            </a:endParaRPr>
          </a:p>
          <a:p>
            <a:pPr indent="0" lvl="0" marL="0" rtl="0" algn="l">
              <a:spcBef>
                <a:spcPts val="600"/>
              </a:spcBef>
              <a:spcAft>
                <a:spcPts val="0"/>
              </a:spcAft>
              <a:buNone/>
            </a:pPr>
            <a:r>
              <a:rPr lang="en" sz="600">
                <a:solidFill>
                  <a:schemeClr val="dk1"/>
                </a:solidFill>
                <a:latin typeface="Arial"/>
                <a:ea typeface="Arial"/>
                <a:cs typeface="Arial"/>
                <a:sym typeface="Arial"/>
              </a:rPr>
              <a:t>Project Management</a:t>
            </a:r>
            <a:endParaRPr sz="600">
              <a:solidFill>
                <a:schemeClr val="dk1"/>
              </a:solidFill>
              <a:latin typeface="Arial"/>
              <a:ea typeface="Arial"/>
              <a:cs typeface="Arial"/>
              <a:sym typeface="Arial"/>
            </a:endParaRPr>
          </a:p>
          <a:p>
            <a:pPr indent="0" lvl="0" marL="0" rtl="0" algn="l">
              <a:spcBef>
                <a:spcPts val="600"/>
              </a:spcBef>
              <a:spcAft>
                <a:spcPts val="0"/>
              </a:spcAft>
              <a:buNone/>
            </a:pPr>
            <a:r>
              <a:rPr lang="en" sz="600">
                <a:solidFill>
                  <a:schemeClr val="dk1"/>
                </a:solidFill>
                <a:latin typeface="Arial"/>
                <a:ea typeface="Arial"/>
                <a:cs typeface="Arial"/>
                <a:sym typeface="Arial"/>
              </a:rPr>
              <a:t>Landscaping Consultant</a:t>
            </a:r>
            <a:endParaRPr sz="600">
              <a:solidFill>
                <a:schemeClr val="dk1"/>
              </a:solidFill>
              <a:latin typeface="Arial"/>
              <a:ea typeface="Arial"/>
              <a:cs typeface="Arial"/>
              <a:sym typeface="Arial"/>
            </a:endParaRPr>
          </a:p>
          <a:p>
            <a:pPr indent="0" lvl="0" marL="0" rtl="0" algn="l">
              <a:spcBef>
                <a:spcPts val="600"/>
              </a:spcBef>
              <a:spcAft>
                <a:spcPts val="0"/>
              </a:spcAft>
              <a:buClr>
                <a:schemeClr val="dk1"/>
              </a:buClr>
              <a:buSzPts val="1100"/>
              <a:buFont typeface="Arial"/>
              <a:buNone/>
            </a:pPr>
            <a:r>
              <a:rPr lang="en" sz="600">
                <a:solidFill>
                  <a:schemeClr val="dk1"/>
                </a:solidFill>
                <a:latin typeface="Arial"/>
                <a:ea typeface="Arial"/>
                <a:cs typeface="Arial"/>
                <a:sym typeface="Arial"/>
              </a:rPr>
              <a:t>Landscaping Company</a:t>
            </a:r>
            <a:endParaRPr sz="600">
              <a:solidFill>
                <a:schemeClr val="dk1"/>
              </a:solidFill>
              <a:latin typeface="Arial"/>
              <a:ea typeface="Arial"/>
              <a:cs typeface="Arial"/>
              <a:sym typeface="Arial"/>
            </a:endParaRPr>
          </a:p>
          <a:p>
            <a:pPr indent="0" lvl="0" marL="0" rtl="0" algn="l">
              <a:spcBef>
                <a:spcPts val="600"/>
              </a:spcBef>
              <a:spcAft>
                <a:spcPts val="0"/>
              </a:spcAft>
              <a:buClr>
                <a:schemeClr val="dk1"/>
              </a:buClr>
              <a:buSzPts val="1100"/>
              <a:buFont typeface="Arial"/>
              <a:buNone/>
            </a:pPr>
            <a:r>
              <a:rPr lang="en" sz="600">
                <a:solidFill>
                  <a:schemeClr val="dk1"/>
                </a:solidFill>
                <a:latin typeface="Arial"/>
                <a:ea typeface="Arial"/>
                <a:cs typeface="Arial"/>
                <a:sym typeface="Arial"/>
              </a:rPr>
              <a:t>Landscape Design</a:t>
            </a:r>
            <a:endParaRPr sz="600">
              <a:solidFill>
                <a:schemeClr val="dk1"/>
              </a:solidFill>
              <a:latin typeface="Arial"/>
              <a:ea typeface="Arial"/>
              <a:cs typeface="Arial"/>
              <a:sym typeface="Arial"/>
            </a:endParaRPr>
          </a:p>
          <a:p>
            <a:pPr indent="0" lvl="0" marL="0" rtl="0" algn="l">
              <a:spcBef>
                <a:spcPts val="600"/>
              </a:spcBef>
              <a:spcAft>
                <a:spcPts val="0"/>
              </a:spcAft>
              <a:buClr>
                <a:schemeClr val="dk1"/>
              </a:buClr>
              <a:buSzPts val="1100"/>
              <a:buFont typeface="Arial"/>
              <a:buNone/>
            </a:pPr>
            <a:r>
              <a:t/>
            </a:r>
            <a:endParaRPr sz="600">
              <a:solidFill>
                <a:schemeClr val="dk1"/>
              </a:solidFill>
              <a:latin typeface="Arial"/>
              <a:ea typeface="Arial"/>
              <a:cs typeface="Arial"/>
              <a:sym typeface="Arial"/>
            </a:endParaRPr>
          </a:p>
          <a:p>
            <a:pPr indent="0" lvl="0" marL="0" rtl="0" algn="l">
              <a:spcBef>
                <a:spcPts val="600"/>
              </a:spcBef>
              <a:spcAft>
                <a:spcPts val="0"/>
              </a:spcAft>
              <a:buClr>
                <a:schemeClr val="dk1"/>
              </a:buClr>
              <a:buSzPts val="1100"/>
              <a:buFont typeface="Arial"/>
              <a:buNone/>
            </a:pPr>
            <a:r>
              <a:t/>
            </a:r>
            <a:endParaRPr sz="600">
              <a:solidFill>
                <a:schemeClr val="dk1"/>
              </a:solidFill>
              <a:latin typeface="Arial"/>
              <a:ea typeface="Arial"/>
              <a:cs typeface="Arial"/>
              <a:sym typeface="Arial"/>
            </a:endParaRPr>
          </a:p>
          <a:p>
            <a:pPr indent="0" lvl="0" marL="0" rtl="0" algn="l">
              <a:spcBef>
                <a:spcPts val="600"/>
              </a:spcBef>
              <a:spcAft>
                <a:spcPts val="600"/>
              </a:spcAft>
              <a:buNone/>
            </a:pPr>
            <a:r>
              <a:t/>
            </a:r>
            <a:endParaRPr sz="600">
              <a:solidFill>
                <a:schemeClr val="dk1"/>
              </a:solidFill>
              <a:latin typeface="Arial"/>
              <a:ea typeface="Arial"/>
              <a:cs typeface="Arial"/>
              <a:sym typeface="Arial"/>
            </a:endParaRPr>
          </a:p>
        </p:txBody>
      </p:sp>
      <p:sp>
        <p:nvSpPr>
          <p:cNvPr id="843" name="Google Shape;843;p87"/>
          <p:cNvSpPr txBox="1"/>
          <p:nvPr>
            <p:ph idx="1" type="body"/>
          </p:nvPr>
        </p:nvSpPr>
        <p:spPr>
          <a:xfrm>
            <a:off x="5640675" y="1569775"/>
            <a:ext cx="1109700" cy="2793600"/>
          </a:xfrm>
          <a:prstGeom prst="rect">
            <a:avLst/>
          </a:prstGeom>
          <a:ln cap="flat" cmpd="sng" w="9525">
            <a:solidFill>
              <a:srgbClr val="50AF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1"/>
                </a:solidFill>
                <a:latin typeface="Arial"/>
                <a:ea typeface="Arial"/>
                <a:cs typeface="Arial"/>
                <a:sym typeface="Arial"/>
              </a:rPr>
              <a:t>Restoration</a:t>
            </a:r>
            <a:endParaRPr sz="600">
              <a:solidFill>
                <a:schemeClr val="dk1"/>
              </a:solidFill>
              <a:latin typeface="Arial"/>
              <a:ea typeface="Arial"/>
              <a:cs typeface="Arial"/>
              <a:sym typeface="Arial"/>
            </a:endParaRPr>
          </a:p>
          <a:p>
            <a:pPr indent="0" lvl="0" marL="0" rtl="0" algn="l">
              <a:spcBef>
                <a:spcPts val="600"/>
              </a:spcBef>
              <a:spcAft>
                <a:spcPts val="0"/>
              </a:spcAft>
              <a:buNone/>
            </a:pPr>
            <a:r>
              <a:rPr lang="en" sz="600">
                <a:solidFill>
                  <a:schemeClr val="dk1"/>
                </a:solidFill>
                <a:latin typeface="Arial"/>
                <a:ea typeface="Arial"/>
                <a:cs typeface="Arial"/>
                <a:sym typeface="Arial"/>
              </a:rPr>
              <a:t>Reinstatement</a:t>
            </a:r>
            <a:endParaRPr sz="600">
              <a:solidFill>
                <a:schemeClr val="dk1"/>
              </a:solidFill>
              <a:latin typeface="Arial"/>
              <a:ea typeface="Arial"/>
              <a:cs typeface="Arial"/>
              <a:sym typeface="Arial"/>
            </a:endParaRPr>
          </a:p>
          <a:p>
            <a:pPr indent="0" lvl="0" marL="0" rtl="0" algn="l">
              <a:spcBef>
                <a:spcPts val="600"/>
              </a:spcBef>
              <a:spcAft>
                <a:spcPts val="0"/>
              </a:spcAft>
              <a:buNone/>
            </a:pPr>
            <a:r>
              <a:rPr lang="en" sz="600">
                <a:solidFill>
                  <a:schemeClr val="dk1"/>
                </a:solidFill>
                <a:latin typeface="Arial"/>
                <a:ea typeface="Arial"/>
                <a:cs typeface="Arial"/>
                <a:sym typeface="Arial"/>
              </a:rPr>
              <a:t>Project Management</a:t>
            </a:r>
            <a:endParaRPr sz="600">
              <a:solidFill>
                <a:schemeClr val="dk1"/>
              </a:solidFill>
              <a:latin typeface="Arial"/>
              <a:ea typeface="Arial"/>
              <a:cs typeface="Arial"/>
              <a:sym typeface="Arial"/>
            </a:endParaRPr>
          </a:p>
          <a:p>
            <a:pPr indent="0" lvl="0" marL="0" rtl="0" algn="l">
              <a:spcBef>
                <a:spcPts val="600"/>
              </a:spcBef>
              <a:spcAft>
                <a:spcPts val="0"/>
              </a:spcAft>
              <a:buClr>
                <a:schemeClr val="dk1"/>
              </a:buClr>
              <a:buSzPts val="1100"/>
              <a:buFont typeface="Arial"/>
              <a:buNone/>
            </a:pPr>
            <a:r>
              <a:rPr lang="en" sz="600">
                <a:solidFill>
                  <a:schemeClr val="dk1"/>
                </a:solidFill>
                <a:latin typeface="Arial"/>
                <a:ea typeface="Arial"/>
                <a:cs typeface="Arial"/>
                <a:sym typeface="Arial"/>
              </a:rPr>
              <a:t>Oncore Owners</a:t>
            </a:r>
            <a:endParaRPr sz="600">
              <a:solidFill>
                <a:schemeClr val="dk1"/>
              </a:solidFill>
              <a:latin typeface="Arial"/>
              <a:ea typeface="Arial"/>
              <a:cs typeface="Arial"/>
              <a:sym typeface="Arial"/>
            </a:endParaRPr>
          </a:p>
          <a:p>
            <a:pPr indent="0" lvl="0" marL="0" rtl="0" algn="l">
              <a:spcBef>
                <a:spcPts val="600"/>
              </a:spcBef>
              <a:spcAft>
                <a:spcPts val="0"/>
              </a:spcAft>
              <a:buNone/>
            </a:pPr>
            <a:r>
              <a:t/>
            </a:r>
            <a:endParaRPr sz="600">
              <a:solidFill>
                <a:schemeClr val="dk1"/>
              </a:solidFill>
              <a:latin typeface="Arial"/>
              <a:ea typeface="Arial"/>
              <a:cs typeface="Arial"/>
              <a:sym typeface="Arial"/>
            </a:endParaRPr>
          </a:p>
          <a:p>
            <a:pPr indent="0" lvl="0" marL="0" rtl="0" algn="l">
              <a:spcBef>
                <a:spcPts val="600"/>
              </a:spcBef>
              <a:spcAft>
                <a:spcPts val="0"/>
              </a:spcAft>
              <a:buNone/>
            </a:pPr>
            <a:r>
              <a:t/>
            </a:r>
            <a:endParaRPr sz="600">
              <a:solidFill>
                <a:schemeClr val="dk1"/>
              </a:solidFill>
              <a:latin typeface="Arial"/>
              <a:ea typeface="Arial"/>
              <a:cs typeface="Arial"/>
              <a:sym typeface="Arial"/>
            </a:endParaRPr>
          </a:p>
          <a:p>
            <a:pPr indent="0" lvl="0" marL="0" rtl="0" algn="l">
              <a:spcBef>
                <a:spcPts val="600"/>
              </a:spcBef>
              <a:spcAft>
                <a:spcPts val="600"/>
              </a:spcAft>
              <a:buNone/>
            </a:pPr>
            <a:r>
              <a:rPr lang="en" sz="600">
                <a:solidFill>
                  <a:schemeClr val="dk1"/>
                </a:solidFill>
                <a:latin typeface="Arial"/>
                <a:ea typeface="Arial"/>
                <a:cs typeface="Arial"/>
                <a:sym typeface="Arial"/>
              </a:rPr>
              <a:t> </a:t>
            </a:r>
            <a:endParaRPr sz="600">
              <a:solidFill>
                <a:schemeClr val="dk1"/>
              </a:solidFill>
              <a:latin typeface="Arial"/>
              <a:ea typeface="Arial"/>
              <a:cs typeface="Arial"/>
              <a:sym typeface="Arial"/>
            </a:endParaRPr>
          </a:p>
        </p:txBody>
      </p:sp>
      <p:sp>
        <p:nvSpPr>
          <p:cNvPr id="844" name="Google Shape;844;p87"/>
          <p:cNvSpPr txBox="1"/>
          <p:nvPr/>
        </p:nvSpPr>
        <p:spPr>
          <a:xfrm>
            <a:off x="776675" y="985000"/>
            <a:ext cx="13386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b="1" lang="en" sz="1800">
                <a:solidFill>
                  <a:srgbClr val="0078BF"/>
                </a:solidFill>
              </a:rPr>
              <a:t>REFRESH</a:t>
            </a:r>
            <a:endParaRPr b="1" sz="1800">
              <a:solidFill>
                <a:srgbClr val="0078BF"/>
              </a:solidFill>
            </a:endParaRPr>
          </a:p>
        </p:txBody>
      </p:sp>
      <p:sp>
        <p:nvSpPr>
          <p:cNvPr id="845" name="Google Shape;845;p87"/>
          <p:cNvSpPr txBox="1"/>
          <p:nvPr>
            <p:ph idx="1" type="body"/>
          </p:nvPr>
        </p:nvSpPr>
        <p:spPr>
          <a:xfrm>
            <a:off x="6835125" y="1569775"/>
            <a:ext cx="1109700" cy="2793600"/>
          </a:xfrm>
          <a:prstGeom prst="rect">
            <a:avLst/>
          </a:prstGeom>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1"/>
                </a:solidFill>
                <a:latin typeface="Arial"/>
                <a:ea typeface="Arial"/>
                <a:cs typeface="Arial"/>
                <a:sym typeface="Arial"/>
              </a:rPr>
              <a:t>Design and Build</a:t>
            </a:r>
            <a:endParaRPr sz="600">
              <a:solidFill>
                <a:schemeClr val="dk1"/>
              </a:solidFill>
              <a:latin typeface="Arial"/>
              <a:ea typeface="Arial"/>
              <a:cs typeface="Arial"/>
              <a:sym typeface="Arial"/>
            </a:endParaRPr>
          </a:p>
          <a:p>
            <a:pPr indent="0" lvl="0" marL="0" rtl="0" algn="l">
              <a:spcBef>
                <a:spcPts val="600"/>
              </a:spcBef>
              <a:spcAft>
                <a:spcPts val="0"/>
              </a:spcAft>
              <a:buNone/>
            </a:pPr>
            <a:r>
              <a:rPr lang="en" sz="600">
                <a:solidFill>
                  <a:schemeClr val="dk1"/>
                </a:solidFill>
                <a:latin typeface="Arial"/>
                <a:ea typeface="Arial"/>
                <a:cs typeface="Arial"/>
                <a:sym typeface="Arial"/>
              </a:rPr>
              <a:t>Architects</a:t>
            </a:r>
            <a:endParaRPr sz="600">
              <a:solidFill>
                <a:schemeClr val="dk1"/>
              </a:solidFill>
              <a:latin typeface="Arial"/>
              <a:ea typeface="Arial"/>
              <a:cs typeface="Arial"/>
              <a:sym typeface="Arial"/>
            </a:endParaRPr>
          </a:p>
          <a:p>
            <a:pPr indent="0" lvl="0" marL="0" rtl="0" algn="l">
              <a:spcBef>
                <a:spcPts val="600"/>
              </a:spcBef>
              <a:spcAft>
                <a:spcPts val="0"/>
              </a:spcAft>
              <a:buNone/>
            </a:pPr>
            <a:r>
              <a:rPr lang="en" sz="600">
                <a:solidFill>
                  <a:schemeClr val="dk1"/>
                </a:solidFill>
                <a:latin typeface="Arial"/>
                <a:ea typeface="Arial"/>
                <a:cs typeface="Arial"/>
                <a:sym typeface="Arial"/>
              </a:rPr>
              <a:t>Renovations</a:t>
            </a:r>
            <a:endParaRPr sz="600">
              <a:solidFill>
                <a:schemeClr val="dk1"/>
              </a:solidFill>
              <a:latin typeface="Arial"/>
              <a:ea typeface="Arial"/>
              <a:cs typeface="Arial"/>
              <a:sym typeface="Arial"/>
            </a:endParaRPr>
          </a:p>
          <a:p>
            <a:pPr indent="0" lvl="0" marL="0" rtl="0" algn="l">
              <a:spcBef>
                <a:spcPts val="600"/>
              </a:spcBef>
              <a:spcAft>
                <a:spcPts val="0"/>
              </a:spcAft>
              <a:buNone/>
            </a:pPr>
            <a:r>
              <a:rPr lang="en" sz="600">
                <a:solidFill>
                  <a:schemeClr val="dk1"/>
                </a:solidFill>
                <a:latin typeface="Arial"/>
                <a:ea typeface="Arial"/>
                <a:cs typeface="Arial"/>
                <a:sym typeface="Arial"/>
              </a:rPr>
              <a:t>Landscaping</a:t>
            </a:r>
            <a:endParaRPr sz="600">
              <a:solidFill>
                <a:schemeClr val="dk1"/>
              </a:solidFill>
              <a:latin typeface="Arial"/>
              <a:ea typeface="Arial"/>
              <a:cs typeface="Arial"/>
              <a:sym typeface="Arial"/>
            </a:endParaRPr>
          </a:p>
          <a:p>
            <a:pPr indent="0" lvl="0" marL="0" rtl="0" algn="l">
              <a:spcBef>
                <a:spcPts val="600"/>
              </a:spcBef>
              <a:spcAft>
                <a:spcPts val="0"/>
              </a:spcAft>
              <a:buNone/>
            </a:pPr>
            <a:r>
              <a:rPr lang="en" sz="600">
                <a:solidFill>
                  <a:schemeClr val="dk1"/>
                </a:solidFill>
                <a:latin typeface="Arial"/>
                <a:ea typeface="Arial"/>
                <a:cs typeface="Arial"/>
                <a:sym typeface="Arial"/>
              </a:rPr>
              <a:t>Landscaping Consultant</a:t>
            </a:r>
            <a:endParaRPr sz="600">
              <a:solidFill>
                <a:schemeClr val="dk1"/>
              </a:solidFill>
              <a:latin typeface="Arial"/>
              <a:ea typeface="Arial"/>
              <a:cs typeface="Arial"/>
              <a:sym typeface="Arial"/>
            </a:endParaRPr>
          </a:p>
          <a:p>
            <a:pPr indent="0" lvl="0" marL="0" rtl="0" algn="l">
              <a:spcBef>
                <a:spcPts val="600"/>
              </a:spcBef>
              <a:spcAft>
                <a:spcPts val="0"/>
              </a:spcAft>
              <a:buNone/>
            </a:pPr>
            <a:r>
              <a:rPr lang="en" sz="600">
                <a:solidFill>
                  <a:schemeClr val="dk1"/>
                </a:solidFill>
                <a:latin typeface="Arial"/>
                <a:ea typeface="Arial"/>
                <a:cs typeface="Arial"/>
                <a:sym typeface="Arial"/>
              </a:rPr>
              <a:t>Renovation Consultant</a:t>
            </a:r>
            <a:endParaRPr sz="600">
              <a:solidFill>
                <a:schemeClr val="dk1"/>
              </a:solidFill>
              <a:latin typeface="Arial"/>
              <a:ea typeface="Arial"/>
              <a:cs typeface="Arial"/>
              <a:sym typeface="Arial"/>
            </a:endParaRPr>
          </a:p>
          <a:p>
            <a:pPr indent="0" lvl="0" marL="0" rtl="0" algn="l">
              <a:spcBef>
                <a:spcPts val="600"/>
              </a:spcBef>
              <a:spcAft>
                <a:spcPts val="0"/>
              </a:spcAft>
              <a:buNone/>
            </a:pPr>
            <a:r>
              <a:rPr lang="en" sz="600">
                <a:solidFill>
                  <a:schemeClr val="dk1"/>
                </a:solidFill>
                <a:latin typeface="Arial"/>
                <a:ea typeface="Arial"/>
                <a:cs typeface="Arial"/>
                <a:sym typeface="Arial"/>
              </a:rPr>
              <a:t>Outdoor Renovations</a:t>
            </a:r>
            <a:endParaRPr sz="600">
              <a:solidFill>
                <a:schemeClr val="dk1"/>
              </a:solidFill>
              <a:latin typeface="Arial"/>
              <a:ea typeface="Arial"/>
              <a:cs typeface="Arial"/>
              <a:sym typeface="Arial"/>
            </a:endParaRPr>
          </a:p>
          <a:p>
            <a:pPr indent="0" lvl="0" marL="0" rtl="0" algn="l">
              <a:spcBef>
                <a:spcPts val="600"/>
              </a:spcBef>
              <a:spcAft>
                <a:spcPts val="0"/>
              </a:spcAft>
              <a:buNone/>
            </a:pPr>
            <a:r>
              <a:rPr lang="en" sz="600">
                <a:solidFill>
                  <a:schemeClr val="dk1"/>
                </a:solidFill>
                <a:latin typeface="Arial"/>
                <a:ea typeface="Arial"/>
                <a:cs typeface="Arial"/>
                <a:sym typeface="Arial"/>
              </a:rPr>
              <a:t>Builder</a:t>
            </a:r>
            <a:endParaRPr sz="600">
              <a:solidFill>
                <a:schemeClr val="dk1"/>
              </a:solidFill>
              <a:latin typeface="Arial"/>
              <a:ea typeface="Arial"/>
              <a:cs typeface="Arial"/>
              <a:sym typeface="Arial"/>
            </a:endParaRPr>
          </a:p>
          <a:p>
            <a:pPr indent="0" lvl="0" marL="0" rtl="0" algn="l">
              <a:spcBef>
                <a:spcPts val="600"/>
              </a:spcBef>
              <a:spcAft>
                <a:spcPts val="0"/>
              </a:spcAft>
              <a:buNone/>
            </a:pPr>
            <a:r>
              <a:t/>
            </a:r>
            <a:endParaRPr sz="600">
              <a:solidFill>
                <a:schemeClr val="dk1"/>
              </a:solidFill>
              <a:latin typeface="Arial"/>
              <a:ea typeface="Arial"/>
              <a:cs typeface="Arial"/>
              <a:sym typeface="Arial"/>
            </a:endParaRPr>
          </a:p>
          <a:p>
            <a:pPr indent="0" lvl="0" marL="0" rtl="0" algn="l">
              <a:spcBef>
                <a:spcPts val="600"/>
              </a:spcBef>
              <a:spcAft>
                <a:spcPts val="0"/>
              </a:spcAft>
              <a:buNone/>
            </a:pPr>
            <a:r>
              <a:t/>
            </a:r>
            <a:endParaRPr sz="600">
              <a:solidFill>
                <a:schemeClr val="dk1"/>
              </a:solidFill>
              <a:latin typeface="Arial"/>
              <a:ea typeface="Arial"/>
              <a:cs typeface="Arial"/>
              <a:sym typeface="Arial"/>
            </a:endParaRPr>
          </a:p>
          <a:p>
            <a:pPr indent="0" lvl="0" marL="0" rtl="0" algn="l">
              <a:spcBef>
                <a:spcPts val="600"/>
              </a:spcBef>
              <a:spcAft>
                <a:spcPts val="0"/>
              </a:spcAft>
              <a:buNone/>
            </a:pPr>
            <a:r>
              <a:t/>
            </a:r>
            <a:endParaRPr sz="600">
              <a:solidFill>
                <a:schemeClr val="dk1"/>
              </a:solidFill>
              <a:latin typeface="Arial"/>
              <a:ea typeface="Arial"/>
              <a:cs typeface="Arial"/>
              <a:sym typeface="Arial"/>
            </a:endParaRPr>
          </a:p>
          <a:p>
            <a:pPr indent="0" lvl="0" marL="0" rtl="0" algn="l">
              <a:spcBef>
                <a:spcPts val="600"/>
              </a:spcBef>
              <a:spcAft>
                <a:spcPts val="0"/>
              </a:spcAft>
              <a:buClr>
                <a:schemeClr val="dk1"/>
              </a:buClr>
              <a:buSzPts val="1100"/>
              <a:buFont typeface="Arial"/>
              <a:buNone/>
            </a:pPr>
            <a:r>
              <a:t/>
            </a:r>
            <a:endParaRPr sz="600">
              <a:solidFill>
                <a:schemeClr val="dk1"/>
              </a:solidFill>
              <a:latin typeface="Arial"/>
              <a:ea typeface="Arial"/>
              <a:cs typeface="Arial"/>
              <a:sym typeface="Arial"/>
            </a:endParaRPr>
          </a:p>
          <a:p>
            <a:pPr indent="0" lvl="0" marL="0" rtl="0" algn="l">
              <a:spcBef>
                <a:spcPts val="600"/>
              </a:spcBef>
              <a:spcAft>
                <a:spcPts val="0"/>
              </a:spcAft>
              <a:buNone/>
            </a:pPr>
            <a:r>
              <a:t/>
            </a:r>
            <a:endParaRPr sz="600">
              <a:solidFill>
                <a:schemeClr val="dk1"/>
              </a:solidFill>
              <a:latin typeface="Arial"/>
              <a:ea typeface="Arial"/>
              <a:cs typeface="Arial"/>
              <a:sym typeface="Arial"/>
            </a:endParaRPr>
          </a:p>
          <a:p>
            <a:pPr indent="0" lvl="0" marL="0" rtl="0" algn="l">
              <a:spcBef>
                <a:spcPts val="600"/>
              </a:spcBef>
              <a:spcAft>
                <a:spcPts val="0"/>
              </a:spcAft>
              <a:buNone/>
            </a:pPr>
            <a:r>
              <a:t/>
            </a:r>
            <a:endParaRPr sz="600">
              <a:solidFill>
                <a:schemeClr val="dk1"/>
              </a:solidFill>
              <a:latin typeface="Arial"/>
              <a:ea typeface="Arial"/>
              <a:cs typeface="Arial"/>
              <a:sym typeface="Arial"/>
            </a:endParaRPr>
          </a:p>
          <a:p>
            <a:pPr indent="0" lvl="0" marL="0" rtl="0" algn="l">
              <a:spcBef>
                <a:spcPts val="600"/>
              </a:spcBef>
              <a:spcAft>
                <a:spcPts val="600"/>
              </a:spcAft>
              <a:buNone/>
            </a:pPr>
            <a:r>
              <a:rPr lang="en" sz="600">
                <a:solidFill>
                  <a:schemeClr val="dk1"/>
                </a:solidFill>
                <a:latin typeface="Arial"/>
                <a:ea typeface="Arial"/>
                <a:cs typeface="Arial"/>
                <a:sym typeface="Arial"/>
              </a:rPr>
              <a:t> </a:t>
            </a:r>
            <a:endParaRPr sz="600">
              <a:solidFill>
                <a:schemeClr val="dk1"/>
              </a:solidFill>
              <a:latin typeface="Arial"/>
              <a:ea typeface="Arial"/>
              <a:cs typeface="Arial"/>
              <a:sym typeface="Arial"/>
            </a:endParaRPr>
          </a:p>
        </p:txBody>
      </p:sp>
      <p:sp>
        <p:nvSpPr>
          <p:cNvPr id="846" name="Google Shape;846;p87"/>
          <p:cNvSpPr txBox="1"/>
          <p:nvPr/>
        </p:nvSpPr>
        <p:spPr>
          <a:xfrm>
            <a:off x="5954475" y="4416400"/>
            <a:ext cx="18876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b="1" lang="en" sz="1800">
                <a:solidFill>
                  <a:srgbClr val="50AF47"/>
                </a:solidFill>
              </a:rPr>
              <a:t>Yes</a:t>
            </a:r>
            <a:r>
              <a:rPr b="1" lang="en" sz="1800">
                <a:solidFill>
                  <a:srgbClr val="999999"/>
                </a:solidFill>
              </a:rPr>
              <a:t>            </a:t>
            </a:r>
            <a:r>
              <a:rPr b="1" lang="en" sz="1800">
                <a:solidFill>
                  <a:srgbClr val="E73439"/>
                </a:solidFill>
              </a:rPr>
              <a:t>No</a:t>
            </a:r>
            <a:endParaRPr b="1" sz="1800">
              <a:solidFill>
                <a:srgbClr val="E73439"/>
              </a:solidFill>
            </a:endParaRPr>
          </a:p>
        </p:txBody>
      </p:sp>
      <p:sp>
        <p:nvSpPr>
          <p:cNvPr id="847" name="Google Shape;847;p87"/>
          <p:cNvSpPr txBox="1"/>
          <p:nvPr/>
        </p:nvSpPr>
        <p:spPr>
          <a:xfrm>
            <a:off x="2984850" y="4416400"/>
            <a:ext cx="21447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b="1" lang="en" sz="1800">
                <a:solidFill>
                  <a:srgbClr val="50AF47"/>
                </a:solidFill>
              </a:rPr>
              <a:t>   </a:t>
            </a:r>
            <a:r>
              <a:rPr b="1" lang="en" sz="1800">
                <a:solidFill>
                  <a:srgbClr val="50AF47"/>
                </a:solidFill>
              </a:rPr>
              <a:t>Yes</a:t>
            </a:r>
            <a:r>
              <a:rPr b="1" lang="en" sz="1800">
                <a:solidFill>
                  <a:srgbClr val="999999"/>
                </a:solidFill>
              </a:rPr>
              <a:t>              </a:t>
            </a:r>
            <a:r>
              <a:rPr b="1" lang="en" sz="1800">
                <a:solidFill>
                  <a:srgbClr val="E73439"/>
                </a:solidFill>
              </a:rPr>
              <a:t>No</a:t>
            </a:r>
            <a:endParaRPr b="1" sz="1800">
              <a:solidFill>
                <a:srgbClr val="E73439"/>
              </a:solidFill>
            </a:endParaRPr>
          </a:p>
        </p:txBody>
      </p:sp>
      <p:sp>
        <p:nvSpPr>
          <p:cNvPr id="848" name="Google Shape;848;p87"/>
          <p:cNvSpPr txBox="1"/>
          <p:nvPr/>
        </p:nvSpPr>
        <p:spPr>
          <a:xfrm>
            <a:off x="343125" y="4434050"/>
            <a:ext cx="21447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b="1" lang="en" sz="1800">
                <a:solidFill>
                  <a:srgbClr val="50AF47"/>
                </a:solidFill>
              </a:rPr>
              <a:t>   </a:t>
            </a:r>
            <a:r>
              <a:rPr b="1" lang="en" sz="1800">
                <a:solidFill>
                  <a:srgbClr val="50AF47"/>
                </a:solidFill>
              </a:rPr>
              <a:t>Yes</a:t>
            </a:r>
            <a:r>
              <a:rPr b="1" lang="en" sz="1800">
                <a:solidFill>
                  <a:srgbClr val="999999"/>
                </a:solidFill>
              </a:rPr>
              <a:t>           </a:t>
            </a:r>
            <a:r>
              <a:rPr b="1" lang="en" sz="1800">
                <a:solidFill>
                  <a:srgbClr val="E73439"/>
                </a:solidFill>
              </a:rPr>
              <a:t>No</a:t>
            </a:r>
            <a:endParaRPr b="1" sz="1800">
              <a:solidFill>
                <a:srgbClr val="E73439"/>
              </a:solidFill>
            </a:endParaRPr>
          </a:p>
        </p:txBody>
      </p:sp>
      <p:sp>
        <p:nvSpPr>
          <p:cNvPr id="849" name="Google Shape;849;p87"/>
          <p:cNvSpPr txBox="1"/>
          <p:nvPr>
            <p:ph idx="1" type="body"/>
          </p:nvPr>
        </p:nvSpPr>
        <p:spPr>
          <a:xfrm>
            <a:off x="1452775" y="1569775"/>
            <a:ext cx="960000" cy="2793600"/>
          </a:xfrm>
          <a:prstGeom prst="rect">
            <a:avLst/>
          </a:prstGeom>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600">
                <a:solidFill>
                  <a:schemeClr val="dk1"/>
                </a:solidFill>
                <a:latin typeface="Arial"/>
                <a:ea typeface="Arial"/>
                <a:cs typeface="Arial"/>
                <a:sym typeface="Arial"/>
              </a:rPr>
              <a:t>Landscaping</a:t>
            </a:r>
            <a:endParaRPr sz="600">
              <a:solidFill>
                <a:schemeClr val="dk1"/>
              </a:solidFill>
              <a:latin typeface="Arial"/>
              <a:ea typeface="Arial"/>
              <a:cs typeface="Arial"/>
              <a:sym typeface="Arial"/>
            </a:endParaRPr>
          </a:p>
          <a:p>
            <a:pPr indent="0" lvl="0" marL="0" rtl="0" algn="l">
              <a:spcBef>
                <a:spcPts val="600"/>
              </a:spcBef>
              <a:spcAft>
                <a:spcPts val="0"/>
              </a:spcAft>
              <a:buClr>
                <a:schemeClr val="dk1"/>
              </a:buClr>
              <a:buSzPts val="1100"/>
              <a:buFont typeface="Arial"/>
              <a:buNone/>
            </a:pPr>
            <a:r>
              <a:rPr lang="en" sz="600">
                <a:solidFill>
                  <a:schemeClr val="dk1"/>
                </a:solidFill>
                <a:latin typeface="Arial"/>
                <a:ea typeface="Arial"/>
                <a:cs typeface="Arial"/>
                <a:sym typeface="Arial"/>
              </a:rPr>
              <a:t>Architects</a:t>
            </a:r>
            <a:endParaRPr sz="600">
              <a:solidFill>
                <a:schemeClr val="dk1"/>
              </a:solidFill>
              <a:latin typeface="Arial"/>
              <a:ea typeface="Arial"/>
              <a:cs typeface="Arial"/>
              <a:sym typeface="Arial"/>
            </a:endParaRPr>
          </a:p>
          <a:p>
            <a:pPr indent="0" lvl="0" marL="0" rtl="0" algn="l">
              <a:spcBef>
                <a:spcPts val="600"/>
              </a:spcBef>
              <a:spcAft>
                <a:spcPts val="600"/>
              </a:spcAft>
              <a:buClr>
                <a:schemeClr val="dk1"/>
              </a:buClr>
              <a:buSzPts val="1100"/>
              <a:buFont typeface="Arial"/>
              <a:buNone/>
            </a:pPr>
            <a:r>
              <a:t/>
            </a:r>
            <a:endParaRPr sz="600">
              <a:solidFill>
                <a:schemeClr val="dk1"/>
              </a:solidFill>
              <a:latin typeface="Arial"/>
              <a:ea typeface="Arial"/>
              <a:cs typeface="Arial"/>
              <a:sym typeface="Arial"/>
            </a:endParaRPr>
          </a:p>
        </p:txBody>
      </p:sp>
      <p:sp>
        <p:nvSpPr>
          <p:cNvPr id="850" name="Google Shape;850;p87"/>
          <p:cNvSpPr txBox="1"/>
          <p:nvPr>
            <p:ph idx="1" type="body"/>
          </p:nvPr>
        </p:nvSpPr>
        <p:spPr>
          <a:xfrm>
            <a:off x="4150825" y="1569775"/>
            <a:ext cx="1058400" cy="2793600"/>
          </a:xfrm>
          <a:prstGeom prst="rect">
            <a:avLst/>
          </a:prstGeom>
          <a:ln cap="flat" cmpd="sng" w="9525">
            <a:solidFill>
              <a:srgbClr val="E7343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1"/>
                </a:solidFill>
                <a:latin typeface="Arial"/>
                <a:ea typeface="Arial"/>
                <a:cs typeface="Arial"/>
                <a:sym typeface="Arial"/>
              </a:rPr>
              <a:t>Renovations</a:t>
            </a:r>
            <a:endParaRPr sz="600">
              <a:solidFill>
                <a:schemeClr val="dk1"/>
              </a:solidFill>
              <a:latin typeface="Arial"/>
              <a:ea typeface="Arial"/>
              <a:cs typeface="Arial"/>
              <a:sym typeface="Arial"/>
            </a:endParaRPr>
          </a:p>
          <a:p>
            <a:pPr indent="0" lvl="0" marL="0" rtl="0" algn="l">
              <a:spcBef>
                <a:spcPts val="600"/>
              </a:spcBef>
              <a:spcAft>
                <a:spcPts val="0"/>
              </a:spcAft>
              <a:buNone/>
            </a:pPr>
            <a:r>
              <a:rPr lang="en" sz="600">
                <a:solidFill>
                  <a:schemeClr val="dk1"/>
                </a:solidFill>
                <a:latin typeface="Arial"/>
                <a:ea typeface="Arial"/>
                <a:cs typeface="Arial"/>
                <a:sym typeface="Arial"/>
              </a:rPr>
              <a:t>Architects</a:t>
            </a:r>
            <a:endParaRPr sz="600">
              <a:solidFill>
                <a:schemeClr val="dk1"/>
              </a:solidFill>
              <a:latin typeface="Arial"/>
              <a:ea typeface="Arial"/>
              <a:cs typeface="Arial"/>
              <a:sym typeface="Arial"/>
            </a:endParaRPr>
          </a:p>
          <a:p>
            <a:pPr indent="0" lvl="0" marL="0" rtl="0" algn="l">
              <a:spcBef>
                <a:spcPts val="600"/>
              </a:spcBef>
              <a:spcAft>
                <a:spcPts val="600"/>
              </a:spcAft>
              <a:buNone/>
            </a:pPr>
            <a:r>
              <a:t/>
            </a:r>
            <a:endParaRPr sz="600">
              <a:solidFill>
                <a:schemeClr val="dk1"/>
              </a:solidFill>
              <a:latin typeface="Arial"/>
              <a:ea typeface="Arial"/>
              <a:cs typeface="Arial"/>
              <a:sym typeface="Arial"/>
            </a:endParaRPr>
          </a:p>
        </p:txBody>
      </p:sp>
      <p:sp>
        <p:nvSpPr>
          <p:cNvPr id="851" name="Google Shape;851;p87"/>
          <p:cNvSpPr txBox="1"/>
          <p:nvPr/>
        </p:nvSpPr>
        <p:spPr>
          <a:xfrm>
            <a:off x="3640525" y="985000"/>
            <a:ext cx="10164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b="1" lang="en" sz="1800">
                <a:solidFill>
                  <a:srgbClr val="0078BF"/>
                </a:solidFill>
              </a:rPr>
              <a:t>ZONES</a:t>
            </a:r>
            <a:endParaRPr b="1" sz="1800">
              <a:solidFill>
                <a:srgbClr val="0078BF"/>
              </a:solidFill>
            </a:endParaRPr>
          </a:p>
        </p:txBody>
      </p:sp>
      <p:sp>
        <p:nvSpPr>
          <p:cNvPr id="852" name="Google Shape;852;p87"/>
          <p:cNvSpPr txBox="1"/>
          <p:nvPr/>
        </p:nvSpPr>
        <p:spPr>
          <a:xfrm>
            <a:off x="6182175" y="985000"/>
            <a:ext cx="12174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b="1" lang="en" sz="1800">
                <a:solidFill>
                  <a:srgbClr val="0078BF"/>
                </a:solidFill>
              </a:rPr>
              <a:t>ONCORE</a:t>
            </a:r>
            <a:endParaRPr b="1" sz="1800">
              <a:solidFill>
                <a:srgbClr val="0078B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20"/>
          <p:cNvPicPr preferRelativeResize="0"/>
          <p:nvPr/>
        </p:nvPicPr>
        <p:blipFill>
          <a:blip r:embed="rId3">
            <a:alphaModFix amt="10000"/>
          </a:blip>
          <a:stretch>
            <a:fillRect/>
          </a:stretch>
        </p:blipFill>
        <p:spPr>
          <a:xfrm>
            <a:off x="-121626" y="1431425"/>
            <a:ext cx="3866849" cy="4033951"/>
          </a:xfrm>
          <a:prstGeom prst="rect">
            <a:avLst/>
          </a:prstGeom>
          <a:noFill/>
          <a:ln>
            <a:noFill/>
          </a:ln>
        </p:spPr>
      </p:pic>
      <p:sp>
        <p:nvSpPr>
          <p:cNvPr id="111" name="Google Shape;111;p20"/>
          <p:cNvSpPr txBox="1"/>
          <p:nvPr>
            <p:ph type="title"/>
          </p:nvPr>
        </p:nvSpPr>
        <p:spPr>
          <a:xfrm>
            <a:off x="311700" y="126175"/>
            <a:ext cx="3026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Refresh Fonts</a:t>
            </a:r>
            <a:endParaRPr/>
          </a:p>
        </p:txBody>
      </p:sp>
      <p:sp>
        <p:nvSpPr>
          <p:cNvPr id="112" name="Google Shape;112;p20"/>
          <p:cNvSpPr txBox="1"/>
          <p:nvPr>
            <p:ph idx="1" type="body"/>
          </p:nvPr>
        </p:nvSpPr>
        <p:spPr>
          <a:xfrm>
            <a:off x="341700" y="1057500"/>
            <a:ext cx="3794700" cy="327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Print media</a:t>
            </a:r>
            <a:endParaRPr b="1"/>
          </a:p>
          <a:p>
            <a:pPr indent="0" lvl="0" marL="0" rtl="0" algn="l">
              <a:spcBef>
                <a:spcPts val="1600"/>
              </a:spcBef>
              <a:spcAft>
                <a:spcPts val="0"/>
              </a:spcAft>
              <a:buNone/>
            </a:pPr>
            <a:r>
              <a:rPr lang="en" sz="1600">
                <a:solidFill>
                  <a:schemeClr val="dk2"/>
                </a:solidFill>
              </a:rPr>
              <a:t>Heading font:</a:t>
            </a:r>
            <a:r>
              <a:rPr lang="en" sz="1600"/>
              <a:t> </a:t>
            </a:r>
            <a:endParaRPr sz="1600"/>
          </a:p>
          <a:p>
            <a:pPr indent="0" lvl="0" marL="0" rtl="0" algn="l">
              <a:spcBef>
                <a:spcPts val="0"/>
              </a:spcBef>
              <a:spcAft>
                <a:spcPts val="0"/>
              </a:spcAft>
              <a:buNone/>
            </a:pPr>
            <a:r>
              <a:rPr b="1" lang="en" sz="1600">
                <a:solidFill>
                  <a:schemeClr val="dk1"/>
                </a:solidFill>
                <a:latin typeface="Helvetica Neue"/>
                <a:ea typeface="Helvetica Neue"/>
                <a:cs typeface="Helvetica Neue"/>
                <a:sym typeface="Helvetica Neue"/>
              </a:rPr>
              <a:t>Helvetica Neue Medium</a:t>
            </a:r>
            <a:br>
              <a:rPr b="1" lang="en" sz="1600">
                <a:solidFill>
                  <a:schemeClr val="dk1"/>
                </a:solidFill>
                <a:latin typeface="Helvetica Neue"/>
                <a:ea typeface="Helvetica Neue"/>
                <a:cs typeface="Helvetica Neue"/>
                <a:sym typeface="Helvetica Neue"/>
              </a:rPr>
            </a:br>
            <a:r>
              <a:rPr lang="en" sz="1600">
                <a:solidFill>
                  <a:schemeClr val="dk1"/>
                </a:solidFill>
                <a:latin typeface="Helvetica Neue"/>
                <a:ea typeface="Helvetica Neue"/>
                <a:cs typeface="Helvetica Neue"/>
                <a:sym typeface="Helvetica Neue"/>
              </a:rPr>
              <a:t>Helvetica Neue Roman</a:t>
            </a:r>
            <a:br>
              <a:rPr b="1" lang="en" sz="1600">
                <a:solidFill>
                  <a:schemeClr val="dk1"/>
                </a:solidFill>
                <a:latin typeface="Helvetica Neue"/>
                <a:ea typeface="Helvetica Neue"/>
                <a:cs typeface="Helvetica Neue"/>
                <a:sym typeface="Helvetica Neue"/>
              </a:rPr>
            </a:br>
            <a:r>
              <a:rPr lang="en" sz="1600">
                <a:solidFill>
                  <a:schemeClr val="dk1"/>
                </a:solidFill>
                <a:latin typeface="Helvetica Neue Light"/>
                <a:ea typeface="Helvetica Neue Light"/>
                <a:cs typeface="Helvetica Neue Light"/>
                <a:sym typeface="Helvetica Neue Light"/>
              </a:rPr>
              <a:t>Helvetica Neue Light</a:t>
            </a:r>
            <a:endParaRPr sz="1600">
              <a:solidFill>
                <a:schemeClr val="dk1"/>
              </a:solidFill>
              <a:latin typeface="Helvetica Neue Light"/>
              <a:ea typeface="Helvetica Neue Light"/>
              <a:cs typeface="Helvetica Neue Light"/>
              <a:sym typeface="Helvetica Neue Light"/>
            </a:endParaRPr>
          </a:p>
          <a:p>
            <a:pPr indent="0" lvl="0" marL="0" rtl="0" algn="l">
              <a:spcBef>
                <a:spcPts val="1600"/>
              </a:spcBef>
              <a:spcAft>
                <a:spcPts val="1600"/>
              </a:spcAft>
              <a:buNone/>
            </a:pPr>
            <a:r>
              <a:rPr lang="en" sz="1600">
                <a:solidFill>
                  <a:schemeClr val="dk2"/>
                </a:solidFill>
              </a:rPr>
              <a:t>Body:</a:t>
            </a:r>
            <a:r>
              <a:rPr lang="en" sz="1600"/>
              <a:t> </a:t>
            </a:r>
            <a:br>
              <a:rPr lang="en" sz="1600">
                <a:solidFill>
                  <a:schemeClr val="dk1"/>
                </a:solidFill>
                <a:latin typeface="Montserrat Light"/>
                <a:ea typeface="Montserrat Light"/>
                <a:cs typeface="Montserrat Light"/>
                <a:sym typeface="Montserrat Light"/>
              </a:rPr>
            </a:br>
            <a:r>
              <a:rPr lang="en" sz="1600">
                <a:solidFill>
                  <a:schemeClr val="dk1"/>
                </a:solidFill>
                <a:latin typeface="Helvetica Neue"/>
                <a:ea typeface="Helvetica Neue"/>
                <a:cs typeface="Helvetica Neue"/>
                <a:sym typeface="Helvetica Neue"/>
              </a:rPr>
              <a:t>Helvetica Neue Roman</a:t>
            </a:r>
            <a:endParaRPr sz="1600">
              <a:solidFill>
                <a:schemeClr val="dk1"/>
              </a:solidFill>
              <a:latin typeface="Montserrat"/>
              <a:ea typeface="Montserrat"/>
              <a:cs typeface="Montserrat"/>
              <a:sym typeface="Montserrat"/>
            </a:endParaRPr>
          </a:p>
        </p:txBody>
      </p:sp>
      <p:sp>
        <p:nvSpPr>
          <p:cNvPr id="113" name="Google Shape;113;p20"/>
          <p:cNvSpPr txBox="1"/>
          <p:nvPr>
            <p:ph idx="1" type="body"/>
          </p:nvPr>
        </p:nvSpPr>
        <p:spPr>
          <a:xfrm>
            <a:off x="3123999" y="1030826"/>
            <a:ext cx="2792400" cy="356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Digital media</a:t>
            </a:r>
            <a:endParaRPr b="1" sz="1600"/>
          </a:p>
          <a:p>
            <a:pPr indent="0" lvl="0" marL="0" rtl="0" algn="l">
              <a:spcBef>
                <a:spcPts val="1600"/>
              </a:spcBef>
              <a:spcAft>
                <a:spcPts val="0"/>
              </a:spcAft>
              <a:buClr>
                <a:schemeClr val="dk1"/>
              </a:buClr>
              <a:buSzPts val="1100"/>
              <a:buFont typeface="Arial"/>
              <a:buNone/>
            </a:pPr>
            <a:r>
              <a:rPr lang="en" sz="1600">
                <a:solidFill>
                  <a:schemeClr val="dk2"/>
                </a:solidFill>
              </a:rPr>
              <a:t>Heading font:</a:t>
            </a:r>
            <a:r>
              <a:rPr lang="en" sz="1600">
                <a:solidFill>
                  <a:schemeClr val="dk1"/>
                </a:solidFill>
              </a:rPr>
              <a:t> </a:t>
            </a:r>
            <a:endParaRPr sz="1600">
              <a:solidFill>
                <a:schemeClr val="dk1"/>
              </a:solidFill>
            </a:endParaRPr>
          </a:p>
          <a:p>
            <a:pPr indent="0" lvl="0" marL="0" rtl="0" algn="l">
              <a:spcBef>
                <a:spcPts val="0"/>
              </a:spcBef>
              <a:spcAft>
                <a:spcPts val="0"/>
              </a:spcAft>
              <a:buClr>
                <a:schemeClr val="dk1"/>
              </a:buClr>
              <a:buSzPts val="1100"/>
              <a:buFont typeface="Arial"/>
              <a:buNone/>
            </a:pPr>
            <a:r>
              <a:rPr b="1" lang="en" sz="1600">
                <a:solidFill>
                  <a:schemeClr val="dk1"/>
                </a:solidFill>
                <a:latin typeface="Montserrat"/>
                <a:ea typeface="Montserrat"/>
                <a:cs typeface="Montserrat"/>
                <a:sym typeface="Montserrat"/>
              </a:rPr>
              <a:t>Montserrat Bold</a:t>
            </a:r>
            <a:br>
              <a:rPr b="1" lang="en" sz="1600">
                <a:solidFill>
                  <a:schemeClr val="dk1"/>
                </a:solidFill>
                <a:latin typeface="Montserrat"/>
                <a:ea typeface="Montserrat"/>
                <a:cs typeface="Montserrat"/>
                <a:sym typeface="Montserrat"/>
              </a:rPr>
            </a:br>
            <a:r>
              <a:rPr lang="en" sz="1600">
                <a:solidFill>
                  <a:schemeClr val="dk1"/>
                </a:solidFill>
                <a:latin typeface="Montserrat Medium"/>
                <a:ea typeface="Montserrat Medium"/>
                <a:cs typeface="Montserrat Medium"/>
                <a:sym typeface="Montserrat Medium"/>
              </a:rPr>
              <a:t>Montserrat Medium</a:t>
            </a:r>
            <a:endParaRPr sz="1600">
              <a:solidFill>
                <a:schemeClr val="dk1"/>
              </a:solidFill>
              <a:latin typeface="Montserrat"/>
              <a:ea typeface="Montserrat"/>
              <a:cs typeface="Montserrat"/>
              <a:sym typeface="Montserrat"/>
            </a:endParaRPr>
          </a:p>
          <a:p>
            <a:pPr indent="0" lvl="0" marL="0" rtl="0" algn="l">
              <a:spcBef>
                <a:spcPts val="1600"/>
              </a:spcBef>
              <a:spcAft>
                <a:spcPts val="1600"/>
              </a:spcAft>
              <a:buClr>
                <a:schemeClr val="dk1"/>
              </a:buClr>
              <a:buSzPts val="1100"/>
              <a:buFont typeface="Arial"/>
              <a:buNone/>
            </a:pPr>
            <a:r>
              <a:rPr lang="en" sz="1600">
                <a:solidFill>
                  <a:schemeClr val="dk2"/>
                </a:solidFill>
              </a:rPr>
              <a:t>Body:</a:t>
            </a:r>
            <a:r>
              <a:rPr lang="en" sz="1600">
                <a:solidFill>
                  <a:schemeClr val="dk1"/>
                </a:solidFill>
              </a:rPr>
              <a:t> </a:t>
            </a:r>
            <a:br>
              <a:rPr lang="en" sz="1600">
                <a:solidFill>
                  <a:schemeClr val="dk1"/>
                </a:solidFill>
              </a:rPr>
            </a:br>
            <a:r>
              <a:rPr lang="en" sz="1600">
                <a:solidFill>
                  <a:schemeClr val="dk1"/>
                </a:solidFill>
                <a:latin typeface="Montserrat"/>
                <a:ea typeface="Montserrat"/>
                <a:cs typeface="Montserrat"/>
                <a:sym typeface="Montserrat"/>
              </a:rPr>
              <a:t>Montserrat Regular</a:t>
            </a:r>
            <a:endParaRPr sz="1600">
              <a:solidFill>
                <a:schemeClr val="dk1"/>
              </a:solidFill>
            </a:endParaRPr>
          </a:p>
        </p:txBody>
      </p:sp>
      <p:sp>
        <p:nvSpPr>
          <p:cNvPr id="114" name="Google Shape;114;p20"/>
          <p:cNvSpPr txBox="1"/>
          <p:nvPr>
            <p:ph idx="1" type="body"/>
          </p:nvPr>
        </p:nvSpPr>
        <p:spPr>
          <a:xfrm>
            <a:off x="6224924" y="1057501"/>
            <a:ext cx="2792400" cy="356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Presentations</a:t>
            </a:r>
            <a:r>
              <a:rPr b="1" lang="en" sz="1600"/>
              <a:t> and CONTROL</a:t>
            </a:r>
            <a:endParaRPr b="1" sz="1600"/>
          </a:p>
          <a:p>
            <a:pPr indent="0" lvl="0" marL="0" rtl="0" algn="l">
              <a:spcBef>
                <a:spcPts val="1600"/>
              </a:spcBef>
              <a:spcAft>
                <a:spcPts val="0"/>
              </a:spcAft>
              <a:buNone/>
            </a:pPr>
            <a:r>
              <a:rPr lang="en" sz="1600">
                <a:solidFill>
                  <a:schemeClr val="dk2"/>
                </a:solidFill>
              </a:rPr>
              <a:t>Heading font:</a:t>
            </a:r>
            <a:r>
              <a:rPr lang="en" sz="1600">
                <a:solidFill>
                  <a:schemeClr val="dk1"/>
                </a:solidFill>
              </a:rPr>
              <a:t> </a:t>
            </a:r>
            <a:endParaRPr sz="1600">
              <a:solidFill>
                <a:schemeClr val="dk1"/>
              </a:solidFill>
            </a:endParaRPr>
          </a:p>
          <a:p>
            <a:pPr indent="0" lvl="0" marL="0" rtl="0" algn="l">
              <a:spcBef>
                <a:spcPts val="0"/>
              </a:spcBef>
              <a:spcAft>
                <a:spcPts val="0"/>
              </a:spcAft>
              <a:buNone/>
            </a:pPr>
            <a:r>
              <a:rPr b="1" lang="en" sz="1600">
                <a:solidFill>
                  <a:schemeClr val="dk1"/>
                </a:solidFill>
              </a:rPr>
              <a:t>Open Sans</a:t>
            </a:r>
            <a:r>
              <a:rPr b="1" lang="en" sz="1600">
                <a:solidFill>
                  <a:schemeClr val="dk1"/>
                </a:solidFill>
              </a:rPr>
              <a:t> Bold</a:t>
            </a:r>
            <a:endParaRPr sz="1600">
              <a:solidFill>
                <a:schemeClr val="dk1"/>
              </a:solidFill>
            </a:endParaRPr>
          </a:p>
          <a:p>
            <a:pPr indent="0" lvl="0" marL="0" rtl="0" algn="l">
              <a:spcBef>
                <a:spcPts val="1600"/>
              </a:spcBef>
              <a:spcAft>
                <a:spcPts val="1600"/>
              </a:spcAft>
              <a:buNone/>
            </a:pPr>
            <a:r>
              <a:rPr lang="en" sz="1600">
                <a:solidFill>
                  <a:schemeClr val="dk2"/>
                </a:solidFill>
              </a:rPr>
              <a:t>Body:</a:t>
            </a:r>
            <a:r>
              <a:rPr lang="en" sz="1600">
                <a:solidFill>
                  <a:schemeClr val="dk1"/>
                </a:solidFill>
              </a:rPr>
              <a:t> </a:t>
            </a:r>
            <a:br>
              <a:rPr lang="en" sz="1600">
                <a:solidFill>
                  <a:schemeClr val="dk1"/>
                </a:solidFill>
              </a:rPr>
            </a:br>
            <a:r>
              <a:rPr lang="en" sz="1600">
                <a:solidFill>
                  <a:schemeClr val="dk1"/>
                </a:solidFill>
              </a:rPr>
              <a:t>Open Sans Normal</a:t>
            </a:r>
            <a:endParaRPr sz="16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1"/>
          <p:cNvSpPr txBox="1"/>
          <p:nvPr>
            <p:ph type="title"/>
          </p:nvPr>
        </p:nvSpPr>
        <p:spPr>
          <a:xfrm>
            <a:off x="311700" y="126175"/>
            <a:ext cx="4282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Refresh Main </a:t>
            </a:r>
            <a:r>
              <a:rPr lang="en"/>
              <a:t>Colours</a:t>
            </a:r>
            <a:endParaRPr/>
          </a:p>
        </p:txBody>
      </p:sp>
      <p:sp>
        <p:nvSpPr>
          <p:cNvPr id="120" name="Google Shape;120;p21"/>
          <p:cNvSpPr txBox="1"/>
          <p:nvPr>
            <p:ph idx="1" type="body"/>
          </p:nvPr>
        </p:nvSpPr>
        <p:spPr>
          <a:xfrm>
            <a:off x="311700" y="1133700"/>
            <a:ext cx="3794700" cy="620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CMYK Colours</a:t>
            </a:r>
            <a:endParaRPr/>
          </a:p>
        </p:txBody>
      </p:sp>
      <p:sp>
        <p:nvSpPr>
          <p:cNvPr id="121" name="Google Shape;121;p21"/>
          <p:cNvSpPr txBox="1"/>
          <p:nvPr>
            <p:ph idx="1" type="body"/>
          </p:nvPr>
        </p:nvSpPr>
        <p:spPr>
          <a:xfrm>
            <a:off x="4840825" y="1133700"/>
            <a:ext cx="2860800" cy="620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RGB (Hex) Colours</a:t>
            </a:r>
            <a:endParaRPr>
              <a:solidFill>
                <a:schemeClr val="dk1"/>
              </a:solidFill>
            </a:endParaRPr>
          </a:p>
        </p:txBody>
      </p:sp>
      <p:sp>
        <p:nvSpPr>
          <p:cNvPr id="122" name="Google Shape;122;p21"/>
          <p:cNvSpPr/>
          <p:nvPr/>
        </p:nvSpPr>
        <p:spPr>
          <a:xfrm>
            <a:off x="420125" y="1712325"/>
            <a:ext cx="612300" cy="612300"/>
          </a:xfrm>
          <a:prstGeom prst="rect">
            <a:avLst/>
          </a:prstGeom>
          <a:solidFill>
            <a:srgbClr val="E734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1"/>
          <p:cNvSpPr/>
          <p:nvPr/>
        </p:nvSpPr>
        <p:spPr>
          <a:xfrm>
            <a:off x="1320400" y="1712325"/>
            <a:ext cx="612300" cy="612300"/>
          </a:xfrm>
          <a:prstGeom prst="rect">
            <a:avLst/>
          </a:prstGeom>
          <a:solidFill>
            <a:srgbClr val="0078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1"/>
          <p:cNvSpPr/>
          <p:nvPr/>
        </p:nvSpPr>
        <p:spPr>
          <a:xfrm>
            <a:off x="2220675" y="1712325"/>
            <a:ext cx="612300" cy="612300"/>
          </a:xfrm>
          <a:prstGeom prst="rect">
            <a:avLst/>
          </a:prstGeom>
          <a:solidFill>
            <a:srgbClr val="F28E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1"/>
          <p:cNvSpPr/>
          <p:nvPr/>
        </p:nvSpPr>
        <p:spPr>
          <a:xfrm>
            <a:off x="3120950" y="1712325"/>
            <a:ext cx="612300" cy="612300"/>
          </a:xfrm>
          <a:prstGeom prst="rect">
            <a:avLst/>
          </a:prstGeom>
          <a:solidFill>
            <a:srgbClr val="50AF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1"/>
          <p:cNvSpPr/>
          <p:nvPr/>
        </p:nvSpPr>
        <p:spPr>
          <a:xfrm>
            <a:off x="420125" y="3294650"/>
            <a:ext cx="612300" cy="612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1"/>
          <p:cNvSpPr/>
          <p:nvPr/>
        </p:nvSpPr>
        <p:spPr>
          <a:xfrm>
            <a:off x="2227725" y="3294650"/>
            <a:ext cx="612300" cy="612300"/>
          </a:xfrm>
          <a:prstGeom prst="rect">
            <a:avLst/>
          </a:prstGeom>
          <a:solidFill>
            <a:srgbClr val="706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1"/>
          <p:cNvSpPr txBox="1"/>
          <p:nvPr>
            <p:ph idx="1" type="body"/>
          </p:nvPr>
        </p:nvSpPr>
        <p:spPr>
          <a:xfrm>
            <a:off x="350975" y="2328475"/>
            <a:ext cx="750600" cy="620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M:90</a:t>
            </a:r>
            <a:endParaRPr sz="1200"/>
          </a:p>
          <a:p>
            <a:pPr indent="0" lvl="0" marL="0" rtl="0" algn="l">
              <a:lnSpc>
                <a:spcPct val="100000"/>
              </a:lnSpc>
              <a:spcBef>
                <a:spcPts val="0"/>
              </a:spcBef>
              <a:spcAft>
                <a:spcPts val="0"/>
              </a:spcAft>
              <a:buNone/>
            </a:pPr>
            <a:r>
              <a:rPr lang="en" sz="1200"/>
              <a:t>Y:75</a:t>
            </a:r>
            <a:endParaRPr sz="1200"/>
          </a:p>
        </p:txBody>
      </p:sp>
      <p:sp>
        <p:nvSpPr>
          <p:cNvPr id="129" name="Google Shape;129;p21"/>
          <p:cNvSpPr txBox="1"/>
          <p:nvPr>
            <p:ph idx="1" type="body"/>
          </p:nvPr>
        </p:nvSpPr>
        <p:spPr>
          <a:xfrm>
            <a:off x="1251250" y="2328475"/>
            <a:ext cx="750600" cy="620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C</a:t>
            </a:r>
            <a:r>
              <a:rPr lang="en" sz="1200"/>
              <a:t>:89</a:t>
            </a:r>
            <a:endParaRPr sz="1200"/>
          </a:p>
          <a:p>
            <a:pPr indent="0" lvl="0" marL="0" rtl="0" algn="l">
              <a:lnSpc>
                <a:spcPct val="100000"/>
              </a:lnSpc>
              <a:spcBef>
                <a:spcPts val="0"/>
              </a:spcBef>
              <a:spcAft>
                <a:spcPts val="0"/>
              </a:spcAft>
              <a:buNone/>
            </a:pPr>
            <a:r>
              <a:rPr lang="en" sz="1200"/>
              <a:t>M:43</a:t>
            </a:r>
            <a:endParaRPr sz="1200"/>
          </a:p>
        </p:txBody>
      </p:sp>
      <p:sp>
        <p:nvSpPr>
          <p:cNvPr id="130" name="Google Shape;130;p21"/>
          <p:cNvSpPr txBox="1"/>
          <p:nvPr>
            <p:ph idx="1" type="body"/>
          </p:nvPr>
        </p:nvSpPr>
        <p:spPr>
          <a:xfrm>
            <a:off x="2151525" y="2328475"/>
            <a:ext cx="750600" cy="620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M:52</a:t>
            </a:r>
            <a:endParaRPr sz="1200"/>
          </a:p>
          <a:p>
            <a:pPr indent="0" lvl="0" marL="0" rtl="0" algn="l">
              <a:lnSpc>
                <a:spcPct val="100000"/>
              </a:lnSpc>
              <a:spcBef>
                <a:spcPts val="0"/>
              </a:spcBef>
              <a:spcAft>
                <a:spcPts val="0"/>
              </a:spcAft>
              <a:buNone/>
            </a:pPr>
            <a:r>
              <a:rPr lang="en" sz="1200"/>
              <a:t>Y:100</a:t>
            </a:r>
            <a:endParaRPr sz="1200"/>
          </a:p>
        </p:txBody>
      </p:sp>
      <p:sp>
        <p:nvSpPr>
          <p:cNvPr id="131" name="Google Shape;131;p21"/>
          <p:cNvSpPr txBox="1"/>
          <p:nvPr>
            <p:ph idx="1" type="body"/>
          </p:nvPr>
        </p:nvSpPr>
        <p:spPr>
          <a:xfrm>
            <a:off x="3051800" y="2328475"/>
            <a:ext cx="750600" cy="620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C</a:t>
            </a:r>
            <a:r>
              <a:rPr lang="en" sz="1200"/>
              <a:t>:70</a:t>
            </a:r>
            <a:endParaRPr sz="1200"/>
          </a:p>
          <a:p>
            <a:pPr indent="0" lvl="0" marL="0" rtl="0" algn="l">
              <a:lnSpc>
                <a:spcPct val="100000"/>
              </a:lnSpc>
              <a:spcBef>
                <a:spcPts val="0"/>
              </a:spcBef>
              <a:spcAft>
                <a:spcPts val="0"/>
              </a:spcAft>
              <a:buNone/>
            </a:pPr>
            <a:r>
              <a:rPr lang="en" sz="1200"/>
              <a:t>Y:90</a:t>
            </a:r>
            <a:endParaRPr sz="1200"/>
          </a:p>
        </p:txBody>
      </p:sp>
      <p:sp>
        <p:nvSpPr>
          <p:cNvPr id="132" name="Google Shape;132;p21"/>
          <p:cNvSpPr/>
          <p:nvPr/>
        </p:nvSpPr>
        <p:spPr>
          <a:xfrm>
            <a:off x="4932925" y="1712325"/>
            <a:ext cx="612300" cy="612300"/>
          </a:xfrm>
          <a:prstGeom prst="rect">
            <a:avLst/>
          </a:prstGeom>
          <a:solidFill>
            <a:srgbClr val="E734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1"/>
          <p:cNvSpPr/>
          <p:nvPr/>
        </p:nvSpPr>
        <p:spPr>
          <a:xfrm>
            <a:off x="5833200" y="1712325"/>
            <a:ext cx="612300" cy="612300"/>
          </a:xfrm>
          <a:prstGeom prst="rect">
            <a:avLst/>
          </a:prstGeom>
          <a:solidFill>
            <a:srgbClr val="0078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1"/>
          <p:cNvSpPr/>
          <p:nvPr/>
        </p:nvSpPr>
        <p:spPr>
          <a:xfrm>
            <a:off x="6733475" y="1712325"/>
            <a:ext cx="612300" cy="612300"/>
          </a:xfrm>
          <a:prstGeom prst="rect">
            <a:avLst/>
          </a:prstGeom>
          <a:solidFill>
            <a:srgbClr val="F28E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1"/>
          <p:cNvSpPr/>
          <p:nvPr/>
        </p:nvSpPr>
        <p:spPr>
          <a:xfrm>
            <a:off x="7633750" y="1712325"/>
            <a:ext cx="612300" cy="612300"/>
          </a:xfrm>
          <a:prstGeom prst="rect">
            <a:avLst/>
          </a:prstGeom>
          <a:solidFill>
            <a:srgbClr val="50AF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1"/>
          <p:cNvSpPr txBox="1"/>
          <p:nvPr>
            <p:ph idx="1" type="body"/>
          </p:nvPr>
        </p:nvSpPr>
        <p:spPr>
          <a:xfrm>
            <a:off x="4835425" y="2328475"/>
            <a:ext cx="807300" cy="42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#E73439</a:t>
            </a:r>
            <a:endParaRPr sz="1200"/>
          </a:p>
        </p:txBody>
      </p:sp>
      <p:sp>
        <p:nvSpPr>
          <p:cNvPr id="137" name="Google Shape;137;p21"/>
          <p:cNvSpPr txBox="1"/>
          <p:nvPr>
            <p:ph idx="1" type="body"/>
          </p:nvPr>
        </p:nvSpPr>
        <p:spPr>
          <a:xfrm>
            <a:off x="5749875" y="2328475"/>
            <a:ext cx="807300" cy="368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#0078BF</a:t>
            </a:r>
            <a:endParaRPr sz="1200"/>
          </a:p>
        </p:txBody>
      </p:sp>
      <p:sp>
        <p:nvSpPr>
          <p:cNvPr id="138" name="Google Shape;138;p21"/>
          <p:cNvSpPr txBox="1"/>
          <p:nvPr>
            <p:ph idx="1" type="body"/>
          </p:nvPr>
        </p:nvSpPr>
        <p:spPr>
          <a:xfrm>
            <a:off x="6636238" y="2328475"/>
            <a:ext cx="849300" cy="620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#F28E00</a:t>
            </a:r>
            <a:endParaRPr sz="1200"/>
          </a:p>
        </p:txBody>
      </p:sp>
      <p:sp>
        <p:nvSpPr>
          <p:cNvPr id="139" name="Google Shape;139;p21"/>
          <p:cNvSpPr txBox="1"/>
          <p:nvPr>
            <p:ph idx="1" type="body"/>
          </p:nvPr>
        </p:nvSpPr>
        <p:spPr>
          <a:xfrm>
            <a:off x="7528575" y="2328475"/>
            <a:ext cx="957300" cy="620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#50AF47</a:t>
            </a:r>
            <a:endParaRPr sz="1200"/>
          </a:p>
        </p:txBody>
      </p:sp>
      <p:sp>
        <p:nvSpPr>
          <p:cNvPr id="140" name="Google Shape;140;p21"/>
          <p:cNvSpPr/>
          <p:nvPr/>
        </p:nvSpPr>
        <p:spPr>
          <a:xfrm>
            <a:off x="3128000" y="3294650"/>
            <a:ext cx="612300" cy="6123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1"/>
          <p:cNvSpPr txBox="1"/>
          <p:nvPr>
            <p:ph idx="1" type="body"/>
          </p:nvPr>
        </p:nvSpPr>
        <p:spPr>
          <a:xfrm>
            <a:off x="350975" y="3923125"/>
            <a:ext cx="750600" cy="620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K:100</a:t>
            </a:r>
            <a:endParaRPr sz="1200"/>
          </a:p>
        </p:txBody>
      </p:sp>
      <p:sp>
        <p:nvSpPr>
          <p:cNvPr id="142" name="Google Shape;142;p21"/>
          <p:cNvSpPr txBox="1"/>
          <p:nvPr>
            <p:ph idx="1" type="body"/>
          </p:nvPr>
        </p:nvSpPr>
        <p:spPr>
          <a:xfrm>
            <a:off x="2158575" y="3923125"/>
            <a:ext cx="750600" cy="620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C:89</a:t>
            </a:r>
            <a:endParaRPr sz="1200"/>
          </a:p>
          <a:p>
            <a:pPr indent="0" lvl="0" marL="0" rtl="0" algn="l">
              <a:lnSpc>
                <a:spcPct val="100000"/>
              </a:lnSpc>
              <a:spcBef>
                <a:spcPts val="0"/>
              </a:spcBef>
              <a:spcAft>
                <a:spcPts val="0"/>
              </a:spcAft>
              <a:buNone/>
            </a:pPr>
            <a:r>
              <a:rPr lang="en" sz="1200"/>
              <a:t>M:43</a:t>
            </a:r>
            <a:endParaRPr sz="1200"/>
          </a:p>
        </p:txBody>
      </p:sp>
      <p:sp>
        <p:nvSpPr>
          <p:cNvPr id="143" name="Google Shape;143;p21"/>
          <p:cNvSpPr txBox="1"/>
          <p:nvPr>
            <p:ph idx="1" type="body"/>
          </p:nvPr>
        </p:nvSpPr>
        <p:spPr>
          <a:xfrm>
            <a:off x="3058850" y="3923125"/>
            <a:ext cx="750600" cy="620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White</a:t>
            </a:r>
            <a:endParaRPr sz="1200"/>
          </a:p>
          <a:p>
            <a:pPr indent="0" lvl="0" marL="0" rtl="0" algn="l">
              <a:lnSpc>
                <a:spcPct val="100000"/>
              </a:lnSpc>
              <a:spcBef>
                <a:spcPts val="0"/>
              </a:spcBef>
              <a:spcAft>
                <a:spcPts val="0"/>
              </a:spcAft>
              <a:buNone/>
            </a:pPr>
            <a:r>
              <a:rPr lang="en" sz="1200"/>
              <a:t>(K:0)</a:t>
            </a:r>
            <a:endParaRPr sz="1200"/>
          </a:p>
        </p:txBody>
      </p:sp>
      <p:sp>
        <p:nvSpPr>
          <p:cNvPr id="144" name="Google Shape;144;p21"/>
          <p:cNvSpPr/>
          <p:nvPr/>
        </p:nvSpPr>
        <p:spPr>
          <a:xfrm>
            <a:off x="5002075" y="3294650"/>
            <a:ext cx="612300" cy="612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1"/>
          <p:cNvSpPr/>
          <p:nvPr/>
        </p:nvSpPr>
        <p:spPr>
          <a:xfrm>
            <a:off x="6740550" y="3294650"/>
            <a:ext cx="612300" cy="612300"/>
          </a:xfrm>
          <a:prstGeom prst="rect">
            <a:avLst/>
          </a:prstGeom>
          <a:solidFill>
            <a:srgbClr val="706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1"/>
          <p:cNvSpPr/>
          <p:nvPr/>
        </p:nvSpPr>
        <p:spPr>
          <a:xfrm>
            <a:off x="7640825" y="3294650"/>
            <a:ext cx="612300" cy="6123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1"/>
          <p:cNvSpPr txBox="1"/>
          <p:nvPr>
            <p:ph idx="1" type="body"/>
          </p:nvPr>
        </p:nvSpPr>
        <p:spPr>
          <a:xfrm>
            <a:off x="4878900" y="3923125"/>
            <a:ext cx="1098900" cy="393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#1D1D1B</a:t>
            </a:r>
            <a:endParaRPr sz="1200"/>
          </a:p>
        </p:txBody>
      </p:sp>
      <p:sp>
        <p:nvSpPr>
          <p:cNvPr id="148" name="Google Shape;148;p21"/>
          <p:cNvSpPr txBox="1"/>
          <p:nvPr>
            <p:ph idx="1" type="body"/>
          </p:nvPr>
        </p:nvSpPr>
        <p:spPr>
          <a:xfrm>
            <a:off x="6643050" y="3923125"/>
            <a:ext cx="807300" cy="620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#706F6F</a:t>
            </a:r>
            <a:endParaRPr sz="1200"/>
          </a:p>
        </p:txBody>
      </p:sp>
      <p:sp>
        <p:nvSpPr>
          <p:cNvPr id="149" name="Google Shape;149;p21"/>
          <p:cNvSpPr txBox="1"/>
          <p:nvPr>
            <p:ph idx="1" type="body"/>
          </p:nvPr>
        </p:nvSpPr>
        <p:spPr>
          <a:xfrm>
            <a:off x="7571675" y="3923125"/>
            <a:ext cx="1002900" cy="620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#FFFFFF</a:t>
            </a:r>
            <a:endParaRPr sz="1200"/>
          </a:p>
        </p:txBody>
      </p:sp>
      <p:sp>
        <p:nvSpPr>
          <p:cNvPr id="150" name="Google Shape;150;p21"/>
          <p:cNvSpPr/>
          <p:nvPr/>
        </p:nvSpPr>
        <p:spPr>
          <a:xfrm>
            <a:off x="1323925" y="3294650"/>
            <a:ext cx="612300" cy="612300"/>
          </a:xfrm>
          <a:prstGeom prst="rect">
            <a:avLst/>
          </a:prstGeom>
          <a:solidFill>
            <a:srgbClr val="0838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1"/>
          <p:cNvSpPr txBox="1"/>
          <p:nvPr>
            <p:ph idx="1" type="body"/>
          </p:nvPr>
        </p:nvSpPr>
        <p:spPr>
          <a:xfrm>
            <a:off x="1254775" y="3910800"/>
            <a:ext cx="750600" cy="881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C:100</a:t>
            </a:r>
            <a:endParaRPr sz="1200"/>
          </a:p>
          <a:p>
            <a:pPr indent="0" lvl="0" marL="0" rtl="0" algn="l">
              <a:lnSpc>
                <a:spcPct val="100000"/>
              </a:lnSpc>
              <a:spcBef>
                <a:spcPts val="0"/>
              </a:spcBef>
              <a:spcAft>
                <a:spcPts val="0"/>
              </a:spcAft>
              <a:buNone/>
            </a:pPr>
            <a:r>
              <a:rPr lang="en" sz="1200"/>
              <a:t>M:90</a:t>
            </a:r>
            <a:endParaRPr sz="1200"/>
          </a:p>
          <a:p>
            <a:pPr indent="0" lvl="0" marL="0" rtl="0" algn="l">
              <a:lnSpc>
                <a:spcPct val="100000"/>
              </a:lnSpc>
              <a:spcBef>
                <a:spcPts val="0"/>
              </a:spcBef>
              <a:spcAft>
                <a:spcPts val="0"/>
              </a:spcAft>
              <a:buNone/>
            </a:pPr>
            <a:r>
              <a:rPr lang="en" sz="1200"/>
              <a:t>Y:73</a:t>
            </a:r>
            <a:endParaRPr sz="1200"/>
          </a:p>
          <a:p>
            <a:pPr indent="0" lvl="0" marL="0" rtl="0" algn="l">
              <a:lnSpc>
                <a:spcPct val="100000"/>
              </a:lnSpc>
              <a:spcBef>
                <a:spcPts val="0"/>
              </a:spcBef>
              <a:spcAft>
                <a:spcPts val="0"/>
              </a:spcAft>
              <a:buNone/>
            </a:pPr>
            <a:r>
              <a:rPr lang="en" sz="1200"/>
              <a:t>K:40</a:t>
            </a:r>
            <a:endParaRPr sz="1200"/>
          </a:p>
        </p:txBody>
      </p:sp>
      <p:sp>
        <p:nvSpPr>
          <p:cNvPr id="152" name="Google Shape;152;p21"/>
          <p:cNvSpPr txBox="1"/>
          <p:nvPr>
            <p:ph idx="1" type="body"/>
          </p:nvPr>
        </p:nvSpPr>
        <p:spPr>
          <a:xfrm>
            <a:off x="5759675" y="3910800"/>
            <a:ext cx="807300" cy="42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#083851</a:t>
            </a:r>
            <a:endParaRPr sz="1200"/>
          </a:p>
        </p:txBody>
      </p:sp>
      <p:sp>
        <p:nvSpPr>
          <p:cNvPr id="153" name="Google Shape;153;p21"/>
          <p:cNvSpPr/>
          <p:nvPr/>
        </p:nvSpPr>
        <p:spPr>
          <a:xfrm>
            <a:off x="5863600" y="3294650"/>
            <a:ext cx="612300" cy="612300"/>
          </a:xfrm>
          <a:prstGeom prst="rect">
            <a:avLst/>
          </a:prstGeom>
          <a:solidFill>
            <a:srgbClr val="0838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